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Roboto"/>
      <p:regular r:id="rId43"/>
      <p:bold r:id="rId44"/>
      <p:italic r:id="rId45"/>
      <p:boldItalic r:id="rId46"/>
    </p:embeddedFont>
    <p:embeddedFont>
      <p:font typeface="Montserrat"/>
      <p:regular r:id="rId47"/>
      <p:bold r:id="rId48"/>
      <p:italic r:id="rId49"/>
      <p:boldItalic r:id="rId50"/>
    </p:embeddedFont>
    <p:embeddedFont>
      <p:font typeface="Montserrat Medium"/>
      <p:regular r:id="rId51"/>
      <p:bold r:id="rId52"/>
      <p:italic r:id="rId53"/>
      <p:boldItalic r:id="rId54"/>
    </p:embeddedFont>
    <p:embeddedFont>
      <p:font typeface="Work Sans"/>
      <p:regular r:id="rId55"/>
      <p:bold r:id="rId56"/>
      <p:italic r:id="rId57"/>
      <p:boldItalic r:id="rId58"/>
    </p:embeddedFont>
    <p:embeddedFont>
      <p:font typeface="Helvetica Neue"/>
      <p:regular r:id="rId59"/>
      <p:bold r:id="rId60"/>
      <p:italic r:id="rId61"/>
      <p:boldItalic r:id="rId62"/>
    </p:embeddedFont>
    <p:embeddedFont>
      <p:font typeface="Helvetica Neue Light"/>
      <p:regular r:id="rId63"/>
      <p:bold r:id="rId64"/>
      <p:italic r:id="rId65"/>
      <p:boldItalic r:id="rId66"/>
    </p:embeddedFont>
    <p:embeddedFont>
      <p:font typeface="Roboto Mono"/>
      <p:regular r:id="rId67"/>
      <p:bold r:id="rId68"/>
      <p:italic r:id="rId69"/>
      <p:boldItalic r:id="rId70"/>
    </p:embeddedFont>
    <p:embeddedFont>
      <p:font typeface="Work Sans Regular"/>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62168C-A73E-4509-8F65-AC1760164FAA}">
  <a:tblStyle styleId="{FF62168C-A73E-4509-8F65-AC1760164F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WorkSansRegular-italic.fntdata"/><Relationship Id="rId72" Type="http://schemas.openxmlformats.org/officeDocument/2006/relationships/font" Target="fonts/WorkSansRegular-bold.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WorkSansRegular-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WorkSansRegular-regular.fntdata"/><Relationship Id="rId70" Type="http://schemas.openxmlformats.org/officeDocument/2006/relationships/font" Target="fonts/RobotoMon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3.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5.xml"/><Relationship Id="rId66" Type="http://schemas.openxmlformats.org/officeDocument/2006/relationships/font" Target="fonts/HelveticaNeueLight-boldItalic.fntdata"/><Relationship Id="rId21" Type="http://schemas.openxmlformats.org/officeDocument/2006/relationships/slide" Target="slides/slide14.xml"/><Relationship Id="rId65" Type="http://schemas.openxmlformats.org/officeDocument/2006/relationships/font" Target="fonts/HelveticaNeueLight-italic.fntdata"/><Relationship Id="rId24" Type="http://schemas.openxmlformats.org/officeDocument/2006/relationships/slide" Target="slides/slide17.xml"/><Relationship Id="rId68" Type="http://schemas.openxmlformats.org/officeDocument/2006/relationships/font" Target="fonts/RobotoMono-bold.fntdata"/><Relationship Id="rId23" Type="http://schemas.openxmlformats.org/officeDocument/2006/relationships/slide" Target="slides/slide16.xml"/><Relationship Id="rId67" Type="http://schemas.openxmlformats.org/officeDocument/2006/relationships/font" Target="fonts/RobotoMono-regular.fntdata"/><Relationship Id="rId60" Type="http://schemas.openxmlformats.org/officeDocument/2006/relationships/font" Target="fonts/HelveticaNeue-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on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regular.fntdata"/><Relationship Id="rId50" Type="http://schemas.openxmlformats.org/officeDocument/2006/relationships/font" Target="fonts/Montserrat-boldItalic.fntdata"/><Relationship Id="rId53" Type="http://schemas.openxmlformats.org/officeDocument/2006/relationships/font" Target="fonts/MontserratMedium-italic.fntdata"/><Relationship Id="rId52" Type="http://schemas.openxmlformats.org/officeDocument/2006/relationships/font" Target="fonts/MontserratMedium-bold.fntdata"/><Relationship Id="rId11" Type="http://schemas.openxmlformats.org/officeDocument/2006/relationships/slide" Target="slides/slide4.xml"/><Relationship Id="rId55" Type="http://schemas.openxmlformats.org/officeDocument/2006/relationships/font" Target="fonts/WorkSans-regular.fntdata"/><Relationship Id="rId10" Type="http://schemas.openxmlformats.org/officeDocument/2006/relationships/slide" Target="slides/slide3.xml"/><Relationship Id="rId54" Type="http://schemas.openxmlformats.org/officeDocument/2006/relationships/font" Target="fonts/MontserratMedium-boldItalic.fntdata"/><Relationship Id="rId13" Type="http://schemas.openxmlformats.org/officeDocument/2006/relationships/slide" Target="slides/slide6.xml"/><Relationship Id="rId57" Type="http://schemas.openxmlformats.org/officeDocument/2006/relationships/font" Target="fonts/WorkSans-italic.fntdata"/><Relationship Id="rId12" Type="http://schemas.openxmlformats.org/officeDocument/2006/relationships/slide" Target="slides/slide5.xml"/><Relationship Id="rId56" Type="http://schemas.openxmlformats.org/officeDocument/2006/relationships/font" Target="fonts/WorkSans-bold.fntdata"/><Relationship Id="rId15" Type="http://schemas.openxmlformats.org/officeDocument/2006/relationships/slide" Target="slides/slide8.xml"/><Relationship Id="rId59" Type="http://schemas.openxmlformats.org/officeDocument/2006/relationships/font" Target="fonts/HelveticaNeue-regular.fntdata"/><Relationship Id="rId14" Type="http://schemas.openxmlformats.org/officeDocument/2006/relationships/slide" Target="slides/slide7.xml"/><Relationship Id="rId58" Type="http://schemas.openxmlformats.org/officeDocument/2006/relationships/font" Target="fonts/Work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sql/sql_join_self.asp" TargetMode="External"/><Relationship Id="rId3" Type="http://schemas.openxmlformats.org/officeDocument/2006/relationships/hyperlink" Target="https://www.sqlshack.com/sql-cross-join-with-example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9f41b0d9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9f41b0d9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59f41b0d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9f41b0d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59f41b0d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9f41b0d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6e508668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6e508668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6e508668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6e508668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6e508668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6e508668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6e508668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6e508668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6e5086680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6e5086680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741728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741728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6e5086680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6e5086680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6e5086680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6e5086680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9f41b0d9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9f41b0d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b994a556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b994a556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4cbcf4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4cbcf4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74cbcf42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4cbcf42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b994a55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b994a55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b994a556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b994a556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741728c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741728c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718a45b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718a45b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i="1" lang="en" sz="1000">
                <a:solidFill>
                  <a:srgbClr val="222222"/>
                </a:solidFill>
                <a:latin typeface="Montserrat"/>
                <a:ea typeface="Montserrat"/>
                <a:cs typeface="Montserrat"/>
                <a:sym typeface="Montserrat"/>
              </a:rPr>
              <a:t>Stretch - Self Joins - </a:t>
            </a:r>
            <a:r>
              <a:rPr b="1" lang="en" sz="1000">
                <a:solidFill>
                  <a:srgbClr val="222222"/>
                </a:solidFill>
                <a:latin typeface="Montserrat"/>
                <a:ea typeface="Montserrat"/>
                <a:cs typeface="Montserrat"/>
                <a:sym typeface="Montserrat"/>
              </a:rPr>
              <a:t> </a:t>
            </a:r>
            <a:r>
              <a:rPr b="1" lang="en" sz="1000" u="sng">
                <a:solidFill>
                  <a:srgbClr val="0097A7"/>
                </a:solidFill>
                <a:latin typeface="Montserrat"/>
                <a:ea typeface="Montserrat"/>
                <a:cs typeface="Montserrat"/>
                <a:sym typeface="Montserrat"/>
                <a:hlinkClick r:id="rId2">
                  <a:extLst>
                    <a:ext uri="{A12FA001-AC4F-418D-AE19-62706E023703}">
                      <ahyp:hlinkClr val="tx"/>
                    </a:ext>
                  </a:extLst>
                </a:hlinkClick>
              </a:rPr>
              <a:t>w3 schools</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i="1" lang="en" sz="1000">
                <a:solidFill>
                  <a:srgbClr val="222222"/>
                </a:solidFill>
                <a:latin typeface="Montserrat"/>
                <a:ea typeface="Montserrat"/>
                <a:cs typeface="Montserrat"/>
                <a:sym typeface="Montserrat"/>
              </a:rPr>
              <a:t>Stretch - Cartesian product &amp; cross joins-</a:t>
            </a:r>
            <a:r>
              <a:rPr lang="en" sz="1000">
                <a:solidFill>
                  <a:srgbClr val="222222"/>
                </a:solidFill>
                <a:latin typeface="Montserrat"/>
                <a:ea typeface="Montserrat"/>
                <a:cs typeface="Montserrat"/>
                <a:sym typeface="Montserrat"/>
              </a:rPr>
              <a:t> </a:t>
            </a:r>
            <a:r>
              <a:rPr b="1" lang="en" sz="1000" u="sng">
                <a:solidFill>
                  <a:srgbClr val="0097A7"/>
                </a:solidFill>
                <a:latin typeface="Montserrat"/>
                <a:ea typeface="Montserrat"/>
                <a:cs typeface="Montserrat"/>
                <a:sym typeface="Montserrat"/>
                <a:hlinkClick r:id="rId3">
                  <a:extLst>
                    <a:ext uri="{A12FA001-AC4F-418D-AE19-62706E023703}">
                      <ahyp:hlinkClr val="tx"/>
                    </a:ext>
                  </a:extLst>
                </a:hlinkClick>
              </a:rPr>
              <a:t>example with menu</a:t>
            </a:r>
            <a:endParaRPr b="1" sz="1000">
              <a:solidFill>
                <a:srgbClr val="222222"/>
              </a:solidFill>
              <a:latin typeface="Montserrat"/>
              <a:ea typeface="Montserrat"/>
              <a:cs typeface="Montserrat"/>
              <a:sym typeface="Montserra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6a6026c3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6a6026c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Tomorrow </a:t>
            </a:r>
            <a:endParaRPr/>
          </a:p>
          <a:p>
            <a:pPr indent="0" lvl="0" marL="0" rtl="0" algn="l">
              <a:spcBef>
                <a:spcPts val="0"/>
              </a:spcBef>
              <a:spcAft>
                <a:spcPts val="0"/>
              </a:spcAft>
              <a:buNone/>
            </a:pPr>
            <a:r>
              <a:rPr b="1" lang="en"/>
              <a:t>More on joins multiple tables</a:t>
            </a:r>
            <a:endParaRPr b="1"/>
          </a:p>
          <a:p>
            <a:pPr indent="0" lvl="0" marL="0" rtl="0" algn="l">
              <a:spcBef>
                <a:spcPts val="0"/>
              </a:spcBef>
              <a:spcAft>
                <a:spcPts val="0"/>
              </a:spcAft>
              <a:buNone/>
            </a:pPr>
            <a:r>
              <a:rPr b="1" i="1" lang="en" sz="1000">
                <a:solidFill>
                  <a:srgbClr val="222222"/>
                </a:solidFill>
                <a:latin typeface="Montserrat"/>
                <a:ea typeface="Montserrat"/>
                <a:cs typeface="Montserrat"/>
                <a:sym typeface="Montserrat"/>
              </a:rPr>
              <a:t>Stretch lecture:</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i="1" lang="en" sz="1000">
                <a:solidFill>
                  <a:srgbClr val="222222"/>
                </a:solidFill>
                <a:latin typeface="Montserrat"/>
                <a:ea typeface="Montserrat"/>
                <a:cs typeface="Montserrat"/>
                <a:sym typeface="Montserrat"/>
              </a:rPr>
              <a:t>- self joins and cross joins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QL comfort zone - class quiz /kahoot</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a:t>
            </a: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Lab SQL Self and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temporary tables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BOG - SQL views /stored procedures</a:t>
            </a:r>
            <a:endParaRPr i="1" sz="1000">
              <a:solidFill>
                <a:srgbClr val="222222"/>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9f41b0d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9f41b0d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b994a55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b994a55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3" name="Shape 63"/>
        <p:cNvGrpSpPr/>
        <p:nvPr/>
      </p:nvGrpSpPr>
      <p:grpSpPr>
        <a:xfrm>
          <a:off x="0" y="0"/>
          <a:ext cx="0" cy="0"/>
          <a:chOff x="0" y="0"/>
          <a:chExt cx="0" cy="0"/>
        </a:xfrm>
      </p:grpSpPr>
      <p:sp>
        <p:nvSpPr>
          <p:cNvPr id="64" name="Google Shape;64;p1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6" name="Shape 66"/>
        <p:cNvGrpSpPr/>
        <p:nvPr/>
      </p:nvGrpSpPr>
      <p:grpSpPr>
        <a:xfrm>
          <a:off x="0" y="0"/>
          <a:ext cx="0" cy="0"/>
          <a:chOff x="0" y="0"/>
          <a:chExt cx="0" cy="0"/>
        </a:xfrm>
      </p:grpSpPr>
      <p:sp>
        <p:nvSpPr>
          <p:cNvPr id="67" name="Google Shape;67;p17"/>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1" name="Shape 71"/>
        <p:cNvGrpSpPr/>
        <p:nvPr/>
      </p:nvGrpSpPr>
      <p:grpSpPr>
        <a:xfrm>
          <a:off x="0" y="0"/>
          <a:ext cx="0" cy="0"/>
          <a:chOff x="0" y="0"/>
          <a:chExt cx="0" cy="0"/>
        </a:xfrm>
      </p:grpSpPr>
      <p:sp>
        <p:nvSpPr>
          <p:cNvPr id="72" name="Google Shape;72;p1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78" name="Shape 78"/>
        <p:cNvGrpSpPr/>
        <p:nvPr/>
      </p:nvGrpSpPr>
      <p:grpSpPr>
        <a:xfrm>
          <a:off x="0" y="0"/>
          <a:ext cx="0" cy="0"/>
          <a:chOff x="0" y="0"/>
          <a:chExt cx="0" cy="0"/>
        </a:xfrm>
      </p:grpSpPr>
      <p:sp>
        <p:nvSpPr>
          <p:cNvPr id="79" name="Google Shape;79;p2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Google Shape;82;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3" name="Shape 83"/>
        <p:cNvGrpSpPr/>
        <p:nvPr/>
      </p:nvGrpSpPr>
      <p:grpSpPr>
        <a:xfrm>
          <a:off x="0" y="0"/>
          <a:ext cx="0" cy="0"/>
          <a:chOff x="0" y="0"/>
          <a:chExt cx="0" cy="0"/>
        </a:xfrm>
      </p:grpSpPr>
      <p:sp>
        <p:nvSpPr>
          <p:cNvPr id="84" name="Google Shape;84;p2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6" name="Shape 86"/>
        <p:cNvGrpSpPr/>
        <p:nvPr/>
      </p:nvGrpSpPr>
      <p:grpSpPr>
        <a:xfrm>
          <a:off x="0" y="0"/>
          <a:ext cx="0" cy="0"/>
          <a:chOff x="0" y="0"/>
          <a:chExt cx="0" cy="0"/>
        </a:xfrm>
      </p:grpSpPr>
      <p:sp>
        <p:nvSpPr>
          <p:cNvPr id="87" name="Google Shape;87;p22"/>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1" name="Shape 91"/>
        <p:cNvGrpSpPr/>
        <p:nvPr/>
      </p:nvGrpSpPr>
      <p:grpSpPr>
        <a:xfrm>
          <a:off x="0" y="0"/>
          <a:ext cx="0" cy="0"/>
          <a:chOff x="0" y="0"/>
          <a:chExt cx="0" cy="0"/>
        </a:xfrm>
      </p:grpSpPr>
      <p:sp>
        <p:nvSpPr>
          <p:cNvPr id="92" name="Google Shape;92;p2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5" name="Shape 95"/>
        <p:cNvGrpSpPr/>
        <p:nvPr/>
      </p:nvGrpSpPr>
      <p:grpSpPr>
        <a:xfrm>
          <a:off x="0" y="0"/>
          <a:ext cx="0" cy="0"/>
          <a:chOff x="0" y="0"/>
          <a:chExt cx="0" cy="0"/>
        </a:xfrm>
      </p:grpSpPr>
      <p:sp>
        <p:nvSpPr>
          <p:cNvPr id="96" name="Google Shape;96;p2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35.jpg"/><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8.jpg"/><Relationship Id="rId9" Type="http://schemas.openxmlformats.org/officeDocument/2006/relationships/hyperlink" Target="https://www.sqlshack.com/sql-cross-join-with-examples/" TargetMode="External"/><Relationship Id="rId5" Type="http://schemas.openxmlformats.org/officeDocument/2006/relationships/image" Target="../media/image4.jpg"/><Relationship Id="rId6" Type="http://schemas.openxmlformats.org/officeDocument/2006/relationships/image" Target="../media/image33.jpg"/><Relationship Id="rId7" Type="http://schemas.openxmlformats.org/officeDocument/2006/relationships/hyperlink" Target="https://www.sqlservertutorial.net/sql-server-basics/sql-server-self-join/" TargetMode="External"/><Relationship Id="rId8" Type="http://schemas.openxmlformats.org/officeDocument/2006/relationships/hyperlink" Target="https://www.w3schools.com/sql/sql_join_self.as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50.jpg"/><Relationship Id="rId5" Type="http://schemas.openxmlformats.org/officeDocument/2006/relationships/image" Target="../media/image16.jpg"/><Relationship Id="rId6" Type="http://schemas.openxmlformats.org/officeDocument/2006/relationships/image" Target="../media/image53.jpg"/><Relationship Id="rId7" Type="http://schemas.openxmlformats.org/officeDocument/2006/relationships/image" Target="../media/image4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38.png"/><Relationship Id="rId8"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5.jpg"/><Relationship Id="rId5" Type="http://schemas.openxmlformats.org/officeDocument/2006/relationships/image" Target="../media/image24.png"/><Relationship Id="rId6"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hyperlink" Target="https://www.sqlservertutorial.net/sql-server-basics/sql-server-self-join/" TargetMode="External"/><Relationship Id="rId7"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hyperlink" Target="https://www.sqlservertutorial.net/sql-server-basics/sql-server-self-join/" TargetMode="External"/><Relationship Id="rId7"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nvSpPr>
        <p:spPr>
          <a:xfrm>
            <a:off x="1950075" y="3678200"/>
            <a:ext cx="54510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3 - SQL joins, Sub Queries, ML- Classification, Regression</a:t>
            </a:r>
            <a:endParaRPr sz="1200">
              <a:solidFill>
                <a:srgbClr val="434343"/>
              </a:solidFill>
              <a:latin typeface="Montserrat Medium"/>
              <a:ea typeface="Montserrat Medium"/>
              <a:cs typeface="Montserrat Medium"/>
              <a:sym typeface="Montserrat Medium"/>
            </a:endParaRPr>
          </a:p>
        </p:txBody>
      </p:sp>
      <p:pic>
        <p:nvPicPr>
          <p:cNvPr id="105" name="Google Shape;105;p26"/>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106" name="Google Shape;106;p26"/>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107" name="Google Shape;107;p26"/>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NOV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109" name="Google Shape;109;p26"/>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5"/>
          <p:cNvSpPr txBox="1"/>
          <p:nvPr/>
        </p:nvSpPr>
        <p:spPr>
          <a:xfrm>
            <a:off x="2428117" y="2118655"/>
            <a:ext cx="5144100" cy="666900"/>
          </a:xfrm>
          <a:prstGeom prst="rect">
            <a:avLst/>
          </a:prstGeom>
          <a:noFill/>
          <a:ln>
            <a:noFill/>
          </a:ln>
        </p:spPr>
        <p:txBody>
          <a:bodyPr anchorCtr="0" anchor="t" bIns="19050" lIns="19050" spcFirstLastPara="1" rIns="19050" wrap="square" tIns="19050">
            <a:noAutofit/>
          </a:bodyPr>
          <a:lstStyle/>
          <a:p>
            <a:pPr indent="0" lvl="0" marL="0" rtl="0" algn="l">
              <a:lnSpc>
                <a:spcPct val="131250"/>
              </a:lnSpc>
              <a:spcBef>
                <a:spcPts val="800"/>
              </a:spcBef>
              <a:spcAft>
                <a:spcPts val="0"/>
              </a:spcAft>
              <a:buClr>
                <a:schemeClr val="dk1"/>
              </a:buClr>
              <a:buSzPts val="1100"/>
              <a:buFont typeface="Arial"/>
              <a:buNone/>
            </a:pPr>
            <a:r>
              <a:rPr lang="en">
                <a:solidFill>
                  <a:schemeClr val="dk1"/>
                </a:solidFill>
                <a:highlight>
                  <a:srgbClr val="FFFFFF"/>
                </a:highlight>
              </a:rPr>
              <a:t>“Above all else, show the data.” – Edward R. Tufte</a:t>
            </a:r>
            <a:endParaRPr>
              <a:solidFill>
                <a:schemeClr val="dk1"/>
              </a:solidFill>
              <a:highlight>
                <a:srgbClr val="FFFFFF"/>
              </a:highlight>
            </a:endParaRPr>
          </a:p>
          <a:p>
            <a:pPr indent="0" lvl="0" marL="0" marR="0" rtl="0" algn="l">
              <a:lnSpc>
                <a:spcPct val="100000"/>
              </a:lnSpc>
              <a:spcBef>
                <a:spcPts val="600"/>
              </a:spcBef>
              <a:spcAft>
                <a:spcPts val="0"/>
              </a:spcAft>
              <a:buClr>
                <a:srgbClr val="000000"/>
              </a:buClr>
              <a:buSzPts val="2300"/>
              <a:buFont typeface="Arial"/>
              <a:buNone/>
            </a:pPr>
            <a:r>
              <a:t/>
            </a:r>
            <a:endParaRPr b="1" sz="2300">
              <a:latin typeface="Roboto"/>
              <a:ea typeface="Roboto"/>
              <a:cs typeface="Roboto"/>
              <a:sym typeface="Roboto"/>
            </a:endParaRPr>
          </a:p>
        </p:txBody>
      </p:sp>
      <p:pic>
        <p:nvPicPr>
          <p:cNvPr id="182" name="Google Shape;182;p35"/>
          <p:cNvPicPr preferRelativeResize="0"/>
          <p:nvPr/>
        </p:nvPicPr>
        <p:blipFill>
          <a:blip r:embed="rId4">
            <a:alphaModFix/>
          </a:blip>
          <a:stretch>
            <a:fillRect/>
          </a:stretch>
        </p:blipFill>
        <p:spPr>
          <a:xfrm>
            <a:off x="594600" y="1725175"/>
            <a:ext cx="1697875" cy="119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88" name="Google Shape;188;p36"/>
          <p:cNvPicPr preferRelativeResize="0"/>
          <p:nvPr/>
        </p:nvPicPr>
        <p:blipFill>
          <a:blip r:embed="rId4">
            <a:alphaModFix/>
          </a:blip>
          <a:stretch>
            <a:fillRect/>
          </a:stretch>
        </p:blipFill>
        <p:spPr>
          <a:xfrm>
            <a:off x="0" y="0"/>
            <a:ext cx="9144000" cy="5143500"/>
          </a:xfrm>
          <a:prstGeom prst="rect">
            <a:avLst/>
          </a:prstGeom>
          <a:noFill/>
          <a:ln>
            <a:noFill/>
          </a:ln>
        </p:spPr>
      </p:pic>
      <p:sp>
        <p:nvSpPr>
          <p:cNvPr id="189" name="Google Shape;189;p3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7"/>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7"/>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97" name="Google Shape;197;p37"/>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98" name="Google Shape;198;p37"/>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99" name="Google Shape;199;p37"/>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200" name="Google Shape;200;p37"/>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201" name="Google Shape;201;p37"/>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kata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10am 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Icebreaker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Window functions - CA 3.2.2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12:00 - 13:00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202" name="Google Shape;202;p37"/>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203" name="Google Shape;203;p37"/>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100">
                <a:latin typeface="Montserrat"/>
                <a:ea typeface="Montserrat"/>
                <a:cs typeface="Montserrat"/>
                <a:sym typeface="Montserrat"/>
              </a:rPr>
              <a:t>Guest lecture 1pm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BOG - SQL views /stored procedures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Temporary tables - CA 3.2.3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u="sng">
                <a:solidFill>
                  <a:schemeClr val="accent5"/>
                </a:solidFill>
                <a:latin typeface="Montserrat"/>
                <a:ea typeface="Montserrat"/>
                <a:cs typeface="Montserrat"/>
                <a:sym typeface="Montserrat"/>
                <a:hlinkClick r:id="rId7">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 Self Joins - </a:t>
            </a:r>
            <a:r>
              <a:rPr b="1" lang="en" sz="1000">
                <a:solidFill>
                  <a:srgbClr val="222222"/>
                </a:solidFill>
                <a:latin typeface="Montserrat"/>
                <a:ea typeface="Montserrat"/>
                <a:cs typeface="Montserrat"/>
                <a:sym typeface="Montserrat"/>
              </a:rPr>
              <a:t> </a:t>
            </a:r>
            <a:r>
              <a:rPr b="1" lang="en" sz="1000" u="sng">
                <a:solidFill>
                  <a:schemeClr val="hlink"/>
                </a:solidFill>
                <a:latin typeface="Montserrat"/>
                <a:ea typeface="Montserrat"/>
                <a:cs typeface="Montserrat"/>
                <a:sym typeface="Montserrat"/>
                <a:hlinkClick r:id="rId8"/>
              </a:rPr>
              <a:t>w3 schools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 Cartesian product &amp; cross joins-</a:t>
            </a:r>
            <a:r>
              <a:rPr lang="en" sz="1000">
                <a:solidFill>
                  <a:srgbClr val="222222"/>
                </a:solidFill>
                <a:latin typeface="Montserrat"/>
                <a:ea typeface="Montserrat"/>
                <a:cs typeface="Montserrat"/>
                <a:sym typeface="Montserrat"/>
              </a:rPr>
              <a:t> </a:t>
            </a:r>
            <a:r>
              <a:rPr b="1" lang="en" sz="1000" u="sng">
                <a:solidFill>
                  <a:schemeClr val="hlink"/>
                </a:solidFill>
                <a:latin typeface="Montserrat"/>
                <a:ea typeface="Montserrat"/>
                <a:cs typeface="Montserrat"/>
                <a:sym typeface="Montserrat"/>
                <a:hlinkClick r:id="rId9"/>
              </a:rPr>
              <a:t>example with menu</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Self contained sub queries- CA 3.4.4</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Sub queries +where -CA 3.5.1,2,3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20 mins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204" name="Google Shape;204;p37"/>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s</a:t>
            </a:r>
            <a:r>
              <a:rPr i="1" lang="en" sz="1000">
                <a:solidFill>
                  <a:srgbClr val="222222"/>
                </a:solidFill>
                <a:latin typeface="Montserrat"/>
                <a:ea typeface="Montserrat"/>
                <a:cs typeface="Montserrat"/>
                <a:sym typeface="Montserrat"/>
              </a:rPr>
              <a:t>tretch - Lab SQL self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Skip lab on normalisation! </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	</a:t>
            </a:r>
            <a:r>
              <a:rPr b="1" lang="en" sz="1000">
                <a:solidFill>
                  <a:srgbClr val="222222"/>
                </a:solidFill>
                <a:latin typeface="Montserrat"/>
                <a:ea typeface="Montserrat"/>
                <a:cs typeface="Montserrat"/>
                <a:sym typeface="Montserrat"/>
              </a:rPr>
              <a:t>Lab SQL subqueries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8"/>
          <p:cNvSpPr txBox="1"/>
          <p:nvPr/>
        </p:nvSpPr>
        <p:spPr>
          <a:xfrm>
            <a:off x="492825" y="156478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210" name="Google Shape;210;p38"/>
          <p:cNvSpPr txBox="1"/>
          <p:nvPr/>
        </p:nvSpPr>
        <p:spPr>
          <a:xfrm>
            <a:off x="612450" y="2013713"/>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1" name="Google Shape;211;p38"/>
          <p:cNvSpPr txBox="1"/>
          <p:nvPr/>
        </p:nvSpPr>
        <p:spPr>
          <a:xfrm>
            <a:off x="612450" y="2377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2" name="Google Shape;212;p38"/>
          <p:cNvSpPr txBox="1"/>
          <p:nvPr/>
        </p:nvSpPr>
        <p:spPr>
          <a:xfrm>
            <a:off x="612450" y="2745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3" name="Google Shape;213;p38"/>
          <p:cNvSpPr txBox="1"/>
          <p:nvPr/>
        </p:nvSpPr>
        <p:spPr>
          <a:xfrm>
            <a:off x="612450" y="3134638"/>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4" name="Google Shape;214;p38"/>
          <p:cNvSpPr txBox="1"/>
          <p:nvPr/>
        </p:nvSpPr>
        <p:spPr>
          <a:xfrm>
            <a:off x="612450" y="35202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pic>
        <p:nvPicPr>
          <p:cNvPr id="215" name="Google Shape;215;p38"/>
          <p:cNvPicPr preferRelativeResize="0"/>
          <p:nvPr/>
        </p:nvPicPr>
        <p:blipFill>
          <a:blip r:embed="rId4">
            <a:alphaModFix/>
          </a:blip>
          <a:stretch>
            <a:fillRect/>
          </a:stretch>
        </p:blipFill>
        <p:spPr>
          <a:xfrm>
            <a:off x="5925050" y="700173"/>
            <a:ext cx="2627247" cy="1748252"/>
          </a:xfrm>
          <a:prstGeom prst="rect">
            <a:avLst/>
          </a:prstGeom>
          <a:noFill/>
          <a:ln>
            <a:noFill/>
          </a:ln>
        </p:spPr>
      </p:pic>
      <p:pic>
        <p:nvPicPr>
          <p:cNvPr id="216" name="Google Shape;216;p38"/>
          <p:cNvPicPr preferRelativeResize="0"/>
          <p:nvPr/>
        </p:nvPicPr>
        <p:blipFill>
          <a:blip r:embed="rId5">
            <a:alphaModFix/>
          </a:blip>
          <a:stretch>
            <a:fillRect/>
          </a:stretch>
        </p:blipFill>
        <p:spPr>
          <a:xfrm>
            <a:off x="6394223" y="2503650"/>
            <a:ext cx="2158073" cy="1438724"/>
          </a:xfrm>
          <a:prstGeom prst="rect">
            <a:avLst/>
          </a:prstGeom>
          <a:noFill/>
          <a:ln>
            <a:noFill/>
          </a:ln>
        </p:spPr>
      </p:pic>
      <p:pic>
        <p:nvPicPr>
          <p:cNvPr id="217" name="Google Shape;217;p38"/>
          <p:cNvPicPr preferRelativeResize="0"/>
          <p:nvPr/>
        </p:nvPicPr>
        <p:blipFill>
          <a:blip r:embed="rId6">
            <a:alphaModFix/>
          </a:blip>
          <a:stretch>
            <a:fillRect/>
          </a:stretch>
        </p:blipFill>
        <p:spPr>
          <a:xfrm>
            <a:off x="5041750" y="2503650"/>
            <a:ext cx="1275399" cy="1913525"/>
          </a:xfrm>
          <a:prstGeom prst="rect">
            <a:avLst/>
          </a:prstGeom>
          <a:noFill/>
          <a:ln>
            <a:noFill/>
          </a:ln>
        </p:spPr>
      </p:pic>
      <p:pic>
        <p:nvPicPr>
          <p:cNvPr id="218" name="Google Shape;218;p38"/>
          <p:cNvPicPr preferRelativeResize="0"/>
          <p:nvPr/>
        </p:nvPicPr>
        <p:blipFill rotWithShape="1">
          <a:blip r:embed="rId7">
            <a:alphaModFix/>
          </a:blip>
          <a:srcRect b="0" l="29394" r="16322" t="0"/>
          <a:stretch/>
        </p:blipFill>
        <p:spPr>
          <a:xfrm>
            <a:off x="4623900" y="931800"/>
            <a:ext cx="1222254" cy="15012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9"/>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24" name="Google Shape;224;p39"/>
          <p:cNvPicPr preferRelativeResize="0"/>
          <p:nvPr/>
        </p:nvPicPr>
        <p:blipFill>
          <a:blip r:embed="rId4">
            <a:alphaModFix/>
          </a:blip>
          <a:stretch>
            <a:fillRect/>
          </a:stretch>
        </p:blipFill>
        <p:spPr>
          <a:xfrm>
            <a:off x="276176" y="1158450"/>
            <a:ext cx="8994125" cy="231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40"/>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30" name="Google Shape;230;p40"/>
          <p:cNvPicPr preferRelativeResize="0"/>
          <p:nvPr/>
        </p:nvPicPr>
        <p:blipFill>
          <a:blip r:embed="rId4">
            <a:alphaModFix/>
          </a:blip>
          <a:stretch>
            <a:fillRect/>
          </a:stretch>
        </p:blipFill>
        <p:spPr>
          <a:xfrm>
            <a:off x="3227225" y="1083275"/>
            <a:ext cx="5235575" cy="3502050"/>
          </a:xfrm>
          <a:prstGeom prst="rect">
            <a:avLst/>
          </a:prstGeom>
          <a:noFill/>
          <a:ln>
            <a:noFill/>
          </a:ln>
        </p:spPr>
      </p:pic>
      <p:sp>
        <p:nvSpPr>
          <p:cNvPr id="231" name="Google Shape;231;p40"/>
          <p:cNvSpPr txBox="1"/>
          <p:nvPr/>
        </p:nvSpPr>
        <p:spPr>
          <a:xfrm>
            <a:off x="535975" y="1194200"/>
            <a:ext cx="2238000" cy="3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SUM(sale)</a:t>
            </a:r>
            <a:endParaRPr/>
          </a:p>
          <a:p>
            <a:pPr indent="0" lvl="0" marL="0" rtl="0" algn="l">
              <a:spcBef>
                <a:spcPts val="0"/>
              </a:spcBef>
              <a:spcAft>
                <a:spcPts val="0"/>
              </a:spcAft>
              <a:buNone/>
            </a:pPr>
            <a:r>
              <a:rPr lang="en" u="sng"/>
              <a:t>OVER</a:t>
            </a:r>
            <a:r>
              <a:rPr lang="en"/>
              <a:t> (</a:t>
            </a:r>
            <a:endParaRPr/>
          </a:p>
          <a:p>
            <a:pPr indent="0" lvl="0" marL="0" rtl="0" algn="l">
              <a:spcBef>
                <a:spcPts val="0"/>
              </a:spcBef>
              <a:spcAft>
                <a:spcPts val="0"/>
              </a:spcAft>
              <a:buNone/>
            </a:pPr>
            <a:r>
              <a:rPr lang="en" u="sng"/>
              <a:t>Partition BY</a:t>
            </a:r>
            <a:r>
              <a:rPr lang="en"/>
              <a:t> fiscal_year)</a:t>
            </a:r>
            <a:endParaRPr/>
          </a:p>
          <a:p>
            <a:pPr indent="0" lvl="0" marL="0" rtl="0" algn="l">
              <a:spcBef>
                <a:spcPts val="0"/>
              </a:spcBef>
              <a:spcAft>
                <a:spcPts val="0"/>
              </a:spcAft>
              <a:buNone/>
            </a:pPr>
            <a:r>
              <a:rPr lang="en"/>
              <a:t>As ‘total_sales’</a:t>
            </a:r>
            <a:endParaRPr/>
          </a:p>
          <a:p>
            <a:pPr indent="0" lvl="0" marL="0" rtl="0" algn="l">
              <a:spcBef>
                <a:spcPts val="0"/>
              </a:spcBef>
              <a:spcAft>
                <a:spcPts val="0"/>
              </a:spcAft>
              <a:buNone/>
            </a:pPr>
            <a:r>
              <a:rPr lang="en"/>
              <a:t>From salestable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Aggregation eg SUM()</a:t>
            </a:r>
            <a:endParaRPr/>
          </a:p>
          <a:p>
            <a:pPr indent="0" lvl="0" marL="0" rtl="0" algn="l">
              <a:spcBef>
                <a:spcPts val="0"/>
              </a:spcBef>
              <a:spcAft>
                <a:spcPts val="0"/>
              </a:spcAft>
              <a:buNone/>
            </a:pPr>
            <a:r>
              <a:rPr b="1" lang="en"/>
              <a:t>OVER </a:t>
            </a:r>
            <a:endParaRPr/>
          </a:p>
          <a:p>
            <a:pPr indent="0" lvl="0" marL="0" rtl="0" algn="l">
              <a:spcBef>
                <a:spcPts val="0"/>
              </a:spcBef>
              <a:spcAft>
                <a:spcPts val="0"/>
              </a:spcAft>
              <a:buNone/>
            </a:pPr>
            <a:r>
              <a:rPr b="1" lang="en"/>
              <a:t>Partition </a:t>
            </a:r>
            <a:r>
              <a:rPr lang="en"/>
              <a:t>by fiscal_year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50">
                <a:solidFill>
                  <a:srgbClr val="DD4A68"/>
                </a:solidFill>
                <a:highlight>
                  <a:srgbClr val="F8F8F8"/>
                </a:highlight>
                <a:latin typeface="Courier New"/>
                <a:ea typeface="Courier New"/>
                <a:cs typeface="Courier New"/>
                <a:sym typeface="Courier New"/>
              </a:rPr>
              <a:t>SUM</a:t>
            </a:r>
            <a:r>
              <a:rPr lang="en" sz="1850">
                <a:solidFill>
                  <a:srgbClr val="999999"/>
                </a:solidFill>
                <a:highlight>
                  <a:srgbClr val="F8F8F8"/>
                </a:highlight>
                <a:latin typeface="Courier New"/>
                <a:ea typeface="Courier New"/>
                <a:cs typeface="Courier New"/>
                <a:sym typeface="Courier New"/>
              </a:rPr>
              <a:t>(</a:t>
            </a:r>
            <a:r>
              <a:rPr lang="en" sz="1850">
                <a:solidFill>
                  <a:schemeClr val="dk1"/>
                </a:solidFill>
                <a:highlight>
                  <a:srgbClr val="F8F8F8"/>
                </a:highlight>
                <a:latin typeface="Courier New"/>
                <a:ea typeface="Courier New"/>
                <a:cs typeface="Courier New"/>
                <a:sym typeface="Courier New"/>
              </a:rPr>
              <a:t>profit</a:t>
            </a:r>
            <a:r>
              <a:rPr lang="en" sz="1850">
                <a:solidFill>
                  <a:srgbClr val="999999"/>
                </a:solidFill>
                <a:highlight>
                  <a:srgbClr val="F8F8F8"/>
                </a:highlight>
                <a:latin typeface="Courier New"/>
                <a:ea typeface="Courier New"/>
                <a:cs typeface="Courier New"/>
                <a:sym typeface="Courier New"/>
              </a:rPr>
              <a:t>)</a:t>
            </a:r>
            <a:r>
              <a:rPr lang="en" sz="1850">
                <a:solidFill>
                  <a:schemeClr val="dk1"/>
                </a:solidFill>
                <a:highlight>
                  <a:srgbClr val="F8F8F8"/>
                </a:highlight>
                <a:latin typeface="Courier New"/>
                <a:ea typeface="Courier New"/>
                <a:cs typeface="Courier New"/>
                <a:sym typeface="Courier New"/>
              </a:rPr>
              <a:t> </a:t>
            </a:r>
            <a:r>
              <a:rPr lang="en" sz="1850">
                <a:solidFill>
                  <a:srgbClr val="0077AA"/>
                </a:solidFill>
                <a:highlight>
                  <a:srgbClr val="F8F8F8"/>
                </a:highlight>
                <a:latin typeface="Courier New"/>
                <a:ea typeface="Courier New"/>
                <a:cs typeface="Courier New"/>
                <a:sym typeface="Courier New"/>
              </a:rPr>
              <a:t>OVER</a:t>
            </a:r>
            <a:r>
              <a:rPr lang="en" sz="1850">
                <a:solidFill>
                  <a:srgbClr val="999999"/>
                </a:solidFill>
                <a:highlight>
                  <a:srgbClr val="F8F8F8"/>
                </a:highlight>
                <a:latin typeface="Courier New"/>
                <a:ea typeface="Courier New"/>
                <a:cs typeface="Courier New"/>
                <a:sym typeface="Courier New"/>
              </a:rPr>
              <a:t>(</a:t>
            </a:r>
            <a:r>
              <a:rPr lang="en" sz="1850">
                <a:solidFill>
                  <a:srgbClr val="0077AA"/>
                </a:solidFill>
                <a:highlight>
                  <a:srgbClr val="F8F8F8"/>
                </a:highlight>
                <a:latin typeface="Courier New"/>
                <a:ea typeface="Courier New"/>
                <a:cs typeface="Courier New"/>
                <a:sym typeface="Courier New"/>
              </a:rPr>
              <a:t>PARTITION</a:t>
            </a:r>
            <a:r>
              <a:rPr lang="en" sz="1850">
                <a:solidFill>
                  <a:schemeClr val="dk1"/>
                </a:solidFill>
                <a:highlight>
                  <a:srgbClr val="F8F8F8"/>
                </a:highlight>
                <a:latin typeface="Courier New"/>
                <a:ea typeface="Courier New"/>
                <a:cs typeface="Courier New"/>
                <a:sym typeface="Courier New"/>
              </a:rPr>
              <a:t> </a:t>
            </a:r>
            <a:r>
              <a:rPr lang="en" sz="1850">
                <a:solidFill>
                  <a:srgbClr val="0077AA"/>
                </a:solidFill>
                <a:highlight>
                  <a:srgbClr val="F8F8F8"/>
                </a:highlight>
                <a:latin typeface="Courier New"/>
                <a:ea typeface="Courier New"/>
                <a:cs typeface="Courier New"/>
                <a:sym typeface="Courier New"/>
              </a:rPr>
              <a:t>BY</a:t>
            </a:r>
            <a:r>
              <a:rPr lang="en" sz="1850">
                <a:solidFill>
                  <a:schemeClr val="dk1"/>
                </a:solidFill>
                <a:highlight>
                  <a:srgbClr val="F8F8F8"/>
                </a:highlight>
                <a:latin typeface="Courier New"/>
                <a:ea typeface="Courier New"/>
                <a:cs typeface="Courier New"/>
                <a:sym typeface="Courier New"/>
              </a:rPr>
              <a:t> country</a:t>
            </a:r>
            <a:r>
              <a:rPr lang="en" sz="1850">
                <a:solidFill>
                  <a:srgbClr val="999999"/>
                </a:solidFill>
                <a:highlight>
                  <a:srgbClr val="F8F8F8"/>
                </a:highlight>
                <a:latin typeface="Courier New"/>
                <a:ea typeface="Courier New"/>
                <a:cs typeface="Courier New"/>
                <a:sym typeface="Courier New"/>
              </a:rPr>
              <a:t>)</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1"/>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37" name="Google Shape;237;p41"/>
          <p:cNvPicPr preferRelativeResize="0"/>
          <p:nvPr/>
        </p:nvPicPr>
        <p:blipFill>
          <a:blip r:embed="rId4">
            <a:alphaModFix/>
          </a:blip>
          <a:stretch>
            <a:fillRect/>
          </a:stretch>
        </p:blipFill>
        <p:spPr>
          <a:xfrm>
            <a:off x="829425" y="1290125"/>
            <a:ext cx="7940650" cy="298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42"/>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sp>
        <p:nvSpPr>
          <p:cNvPr id="243" name="Google Shape;243;p42"/>
          <p:cNvSpPr txBox="1"/>
          <p:nvPr/>
        </p:nvSpPr>
        <p:spPr>
          <a:xfrm>
            <a:off x="693000" y="1286525"/>
            <a:ext cx="7758000" cy="312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Window = “Partition” (PARTITION BY)  + “Ordering” (ORDER BY) +  “Frame” (ROW/RANGE)</a:t>
            </a:r>
            <a:endParaRPr sz="16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OVER defines the set where the function will be applied</a:t>
            </a:r>
            <a:endParaRPr sz="16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OVER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PARTITION BY -&gt; Divides the set in “chunks” where the function is applied independently (similar to  GROUP BY)</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ORDER BY -&gt; How to sort the elements within the partition</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ROW or RANGE -&gt; Set “boundaries” within each “chunk”</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 [AS alias]</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4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WINDOW = </a:t>
            </a:r>
            <a:r>
              <a:rPr b="1" lang="en" sz="2100">
                <a:solidFill>
                  <a:srgbClr val="FF0000"/>
                </a:solidFill>
                <a:latin typeface="Montserrat"/>
                <a:ea typeface="Montserrat"/>
                <a:cs typeface="Montserrat"/>
                <a:sym typeface="Montserrat"/>
              </a:rPr>
              <a:t>PARTITION</a:t>
            </a:r>
            <a:r>
              <a:rPr b="1" lang="en" sz="2100">
                <a:solidFill>
                  <a:srgbClr val="434343"/>
                </a:solidFill>
                <a:latin typeface="Montserrat"/>
                <a:ea typeface="Montserrat"/>
                <a:cs typeface="Montserrat"/>
                <a:sym typeface="Montserrat"/>
              </a:rPr>
              <a:t> + </a:t>
            </a:r>
            <a:r>
              <a:rPr b="1" lang="en" sz="2100">
                <a:solidFill>
                  <a:srgbClr val="93C47D"/>
                </a:solidFill>
                <a:latin typeface="Montserrat"/>
                <a:ea typeface="Montserrat"/>
                <a:cs typeface="Montserrat"/>
                <a:sym typeface="Montserrat"/>
              </a:rPr>
              <a:t>ORDER</a:t>
            </a:r>
            <a:r>
              <a:rPr b="1" lang="en" sz="2100">
                <a:solidFill>
                  <a:srgbClr val="434343"/>
                </a:solidFill>
                <a:latin typeface="Montserrat"/>
                <a:ea typeface="Montserrat"/>
                <a:cs typeface="Montserrat"/>
                <a:sym typeface="Montserrat"/>
              </a:rPr>
              <a:t> + </a:t>
            </a:r>
            <a:r>
              <a:rPr b="1" lang="en" sz="2100">
                <a:solidFill>
                  <a:srgbClr val="2DC5FA"/>
                </a:solidFill>
                <a:latin typeface="Montserrat"/>
                <a:ea typeface="Montserrat"/>
                <a:cs typeface="Montserrat"/>
                <a:sym typeface="Montserrat"/>
              </a:rPr>
              <a:t>FRAME</a:t>
            </a:r>
            <a:endParaRPr b="0" i="0" sz="2100" u="none" cap="none" strike="noStrike">
              <a:solidFill>
                <a:srgbClr val="2DC5FA"/>
              </a:solidFill>
              <a:latin typeface="Montserrat"/>
              <a:ea typeface="Montserrat"/>
              <a:cs typeface="Montserrat"/>
              <a:sym typeface="Montserrat"/>
            </a:endParaRPr>
          </a:p>
        </p:txBody>
      </p:sp>
      <p:sp>
        <p:nvSpPr>
          <p:cNvPr id="249" name="Google Shape;249;p4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0" name="Google Shape;250;p43"/>
          <p:cNvSpPr/>
          <p:nvPr/>
        </p:nvSpPr>
        <p:spPr>
          <a:xfrm>
            <a:off x="738200" y="1726400"/>
            <a:ext cx="3297900" cy="2655000"/>
          </a:xfrm>
          <a:prstGeom prst="rect">
            <a:avLst/>
          </a:prstGeom>
          <a:noFill/>
          <a:ln cap="flat" cmpd="sng" w="28575">
            <a:solidFill>
              <a:srgbClr val="595959"/>
            </a:solidFill>
            <a:prstDash val="solid"/>
            <a:round/>
            <a:headEnd len="sm" w="sm" type="none"/>
            <a:tailEnd len="sm" w="sm" type="none"/>
          </a:ln>
          <a:effectLst>
            <a:outerShdw blurRad="57150" rotWithShape="0" algn="bl" dir="672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3"/>
          <p:cNvSpPr/>
          <p:nvPr/>
        </p:nvSpPr>
        <p:spPr>
          <a:xfrm>
            <a:off x="4853000" y="1726400"/>
            <a:ext cx="3297900" cy="2655000"/>
          </a:xfrm>
          <a:prstGeom prst="rect">
            <a:avLst/>
          </a:prstGeom>
          <a:noFill/>
          <a:ln cap="flat" cmpd="sng" w="28575">
            <a:solidFill>
              <a:srgbClr val="595959"/>
            </a:solidFill>
            <a:prstDash val="solid"/>
            <a:round/>
            <a:headEnd len="sm" w="sm" type="none"/>
            <a:tailEnd len="sm" w="sm" type="none"/>
          </a:ln>
          <a:effectLst>
            <a:outerShdw blurRad="57150" rotWithShape="0" algn="bl" dir="672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43"/>
          <p:cNvCxnSpPr>
            <a:stCxn id="250" idx="3"/>
            <a:endCxn id="251" idx="1"/>
          </p:cNvCxnSpPr>
          <p:nvPr/>
        </p:nvCxnSpPr>
        <p:spPr>
          <a:xfrm>
            <a:off x="4036100" y="3053900"/>
            <a:ext cx="816900" cy="0"/>
          </a:xfrm>
          <a:prstGeom prst="straightConnector1">
            <a:avLst/>
          </a:prstGeom>
          <a:noFill/>
          <a:ln cap="flat" cmpd="sng" w="28575">
            <a:solidFill>
              <a:srgbClr val="595959"/>
            </a:solidFill>
            <a:prstDash val="solid"/>
            <a:round/>
            <a:headEnd len="med" w="med" type="none"/>
            <a:tailEnd len="med" w="med" type="triangle"/>
          </a:ln>
        </p:spPr>
      </p:cxnSp>
      <p:sp>
        <p:nvSpPr>
          <p:cNvPr id="253" name="Google Shape;253;p43"/>
          <p:cNvSpPr/>
          <p:nvPr/>
        </p:nvSpPr>
        <p:spPr>
          <a:xfrm>
            <a:off x="4869650" y="1738325"/>
            <a:ext cx="1333500" cy="126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3"/>
          <p:cNvSpPr/>
          <p:nvPr/>
        </p:nvSpPr>
        <p:spPr>
          <a:xfrm>
            <a:off x="4869650" y="3000425"/>
            <a:ext cx="1333500" cy="138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3"/>
          <p:cNvSpPr/>
          <p:nvPr/>
        </p:nvSpPr>
        <p:spPr>
          <a:xfrm>
            <a:off x="6205525" y="1738325"/>
            <a:ext cx="1333500" cy="12621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p:nvPr/>
        </p:nvSpPr>
        <p:spPr>
          <a:xfrm>
            <a:off x="6205525" y="2998006"/>
            <a:ext cx="1333500" cy="13809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3"/>
          <p:cNvSpPr/>
          <p:nvPr/>
        </p:nvSpPr>
        <p:spPr>
          <a:xfrm>
            <a:off x="7560475" y="1738325"/>
            <a:ext cx="590400" cy="7113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3"/>
          <p:cNvSpPr/>
          <p:nvPr/>
        </p:nvSpPr>
        <p:spPr>
          <a:xfrm>
            <a:off x="7560475" y="2424125"/>
            <a:ext cx="590400" cy="5835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3"/>
          <p:cNvSpPr/>
          <p:nvPr/>
        </p:nvSpPr>
        <p:spPr>
          <a:xfrm>
            <a:off x="7560475" y="3033725"/>
            <a:ext cx="590400" cy="5835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3"/>
          <p:cNvSpPr/>
          <p:nvPr/>
        </p:nvSpPr>
        <p:spPr>
          <a:xfrm>
            <a:off x="7560475" y="3617225"/>
            <a:ext cx="590400" cy="7620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3"/>
          <p:cNvSpPr/>
          <p:nvPr/>
        </p:nvSpPr>
        <p:spPr>
          <a:xfrm>
            <a:off x="8143875" y="1726419"/>
            <a:ext cx="492900" cy="2655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3"/>
          <p:cNvSpPr txBox="1"/>
          <p:nvPr/>
        </p:nvSpPr>
        <p:spPr>
          <a:xfrm>
            <a:off x="5038725" y="23145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Partition</a:t>
            </a:r>
            <a:endParaRPr/>
          </a:p>
        </p:txBody>
      </p:sp>
      <p:sp>
        <p:nvSpPr>
          <p:cNvPr id="263" name="Google Shape;263;p43"/>
          <p:cNvSpPr txBox="1"/>
          <p:nvPr/>
        </p:nvSpPr>
        <p:spPr>
          <a:xfrm>
            <a:off x="5038725" y="35337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Partition</a:t>
            </a:r>
            <a:endParaRPr/>
          </a:p>
        </p:txBody>
      </p:sp>
      <p:cxnSp>
        <p:nvCxnSpPr>
          <p:cNvPr id="264" name="Google Shape;264;p43"/>
          <p:cNvCxnSpPr/>
          <p:nvPr/>
        </p:nvCxnSpPr>
        <p:spPr>
          <a:xfrm>
            <a:off x="6893725" y="2164550"/>
            <a:ext cx="0" cy="738300"/>
          </a:xfrm>
          <a:prstGeom prst="straightConnector1">
            <a:avLst/>
          </a:prstGeom>
          <a:noFill/>
          <a:ln cap="flat" cmpd="sng" w="28575">
            <a:solidFill>
              <a:srgbClr val="595959"/>
            </a:solidFill>
            <a:prstDash val="solid"/>
            <a:round/>
            <a:headEnd len="med" w="med" type="none"/>
            <a:tailEnd len="med" w="med" type="triangle"/>
          </a:ln>
        </p:spPr>
      </p:cxnSp>
      <p:cxnSp>
        <p:nvCxnSpPr>
          <p:cNvPr id="265" name="Google Shape;265;p43"/>
          <p:cNvCxnSpPr/>
          <p:nvPr/>
        </p:nvCxnSpPr>
        <p:spPr>
          <a:xfrm>
            <a:off x="6893725" y="3459950"/>
            <a:ext cx="0" cy="738300"/>
          </a:xfrm>
          <a:prstGeom prst="straightConnector1">
            <a:avLst/>
          </a:prstGeom>
          <a:noFill/>
          <a:ln cap="flat" cmpd="sng" w="28575">
            <a:solidFill>
              <a:srgbClr val="595959"/>
            </a:solidFill>
            <a:prstDash val="solid"/>
            <a:round/>
            <a:headEnd len="med" w="med" type="none"/>
            <a:tailEnd len="med" w="med" type="triangle"/>
          </a:ln>
        </p:spPr>
      </p:cxnSp>
      <p:sp>
        <p:nvSpPr>
          <p:cNvPr id="266" name="Google Shape;266;p43"/>
          <p:cNvSpPr txBox="1"/>
          <p:nvPr/>
        </p:nvSpPr>
        <p:spPr>
          <a:xfrm>
            <a:off x="6486525" y="17811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267" name="Google Shape;267;p43"/>
          <p:cNvSpPr txBox="1"/>
          <p:nvPr/>
        </p:nvSpPr>
        <p:spPr>
          <a:xfrm>
            <a:off x="6486525" y="30765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268" name="Google Shape;268;p43"/>
          <p:cNvSpPr txBox="1"/>
          <p:nvPr/>
        </p:nvSpPr>
        <p:spPr>
          <a:xfrm>
            <a:off x="7553325" y="17811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Frame</a:t>
            </a:r>
            <a:endParaRPr/>
          </a:p>
        </p:txBody>
      </p:sp>
      <p:sp>
        <p:nvSpPr>
          <p:cNvPr id="269" name="Google Shape;269;p43"/>
          <p:cNvSpPr txBox="1"/>
          <p:nvPr/>
        </p:nvSpPr>
        <p:spPr>
          <a:xfrm>
            <a:off x="7553325" y="30003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Frame</a:t>
            </a:r>
            <a:endParaRPr/>
          </a:p>
        </p:txBody>
      </p:sp>
      <p:cxnSp>
        <p:nvCxnSpPr>
          <p:cNvPr id="270" name="Google Shape;270;p43"/>
          <p:cNvCxnSpPr/>
          <p:nvPr/>
        </p:nvCxnSpPr>
        <p:spPr>
          <a:xfrm>
            <a:off x="7841450" y="2264575"/>
            <a:ext cx="0" cy="345300"/>
          </a:xfrm>
          <a:prstGeom prst="straightConnector1">
            <a:avLst/>
          </a:prstGeom>
          <a:noFill/>
          <a:ln cap="flat" cmpd="sng" w="28575">
            <a:solidFill>
              <a:srgbClr val="2DC5FA"/>
            </a:solidFill>
            <a:prstDash val="solid"/>
            <a:round/>
            <a:headEnd len="med" w="med" type="none"/>
            <a:tailEnd len="med" w="med" type="triangle"/>
          </a:ln>
        </p:spPr>
      </p:cxnSp>
      <p:cxnSp>
        <p:nvCxnSpPr>
          <p:cNvPr id="271" name="Google Shape;271;p43"/>
          <p:cNvCxnSpPr/>
          <p:nvPr/>
        </p:nvCxnSpPr>
        <p:spPr>
          <a:xfrm>
            <a:off x="7841450" y="3483775"/>
            <a:ext cx="0" cy="345300"/>
          </a:xfrm>
          <a:prstGeom prst="straightConnector1">
            <a:avLst/>
          </a:prstGeom>
          <a:noFill/>
          <a:ln cap="flat" cmpd="sng" w="28575">
            <a:solidFill>
              <a:srgbClr val="2DC5FA"/>
            </a:solidFill>
            <a:prstDash val="solid"/>
            <a:round/>
            <a:headEnd len="med" w="med" type="none"/>
            <a:tailEnd len="med" w="med" type="triangle"/>
          </a:ln>
        </p:spPr>
      </p:cxnSp>
      <p:sp>
        <p:nvSpPr>
          <p:cNvPr id="272" name="Google Shape;272;p43"/>
          <p:cNvSpPr txBox="1"/>
          <p:nvPr/>
        </p:nvSpPr>
        <p:spPr>
          <a:xfrm>
            <a:off x="7934325" y="13239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col</a:t>
            </a:r>
            <a:endParaRPr/>
          </a:p>
        </p:txBody>
      </p:sp>
      <p:cxnSp>
        <p:nvCxnSpPr>
          <p:cNvPr id="273" name="Google Shape;273;p43"/>
          <p:cNvCxnSpPr/>
          <p:nvPr/>
        </p:nvCxnSpPr>
        <p:spPr>
          <a:xfrm>
            <a:off x="8241500" y="1881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4" name="Google Shape;274;p43"/>
          <p:cNvCxnSpPr/>
          <p:nvPr/>
        </p:nvCxnSpPr>
        <p:spPr>
          <a:xfrm>
            <a:off x="8241500" y="2033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5" name="Google Shape;275;p43"/>
          <p:cNvCxnSpPr/>
          <p:nvPr/>
        </p:nvCxnSpPr>
        <p:spPr>
          <a:xfrm>
            <a:off x="8241500" y="2186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6" name="Google Shape;276;p43"/>
          <p:cNvCxnSpPr/>
          <p:nvPr/>
        </p:nvCxnSpPr>
        <p:spPr>
          <a:xfrm>
            <a:off x="8241500" y="2338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7" name="Google Shape;277;p43"/>
          <p:cNvCxnSpPr/>
          <p:nvPr/>
        </p:nvCxnSpPr>
        <p:spPr>
          <a:xfrm>
            <a:off x="8241500" y="2490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8" name="Google Shape;278;p43"/>
          <p:cNvCxnSpPr/>
          <p:nvPr/>
        </p:nvCxnSpPr>
        <p:spPr>
          <a:xfrm>
            <a:off x="8241500" y="2643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9" name="Google Shape;279;p43"/>
          <p:cNvCxnSpPr/>
          <p:nvPr/>
        </p:nvCxnSpPr>
        <p:spPr>
          <a:xfrm>
            <a:off x="8241500" y="2795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0" name="Google Shape;280;p43"/>
          <p:cNvCxnSpPr/>
          <p:nvPr/>
        </p:nvCxnSpPr>
        <p:spPr>
          <a:xfrm>
            <a:off x="8241500" y="2948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1" name="Google Shape;281;p43"/>
          <p:cNvCxnSpPr/>
          <p:nvPr/>
        </p:nvCxnSpPr>
        <p:spPr>
          <a:xfrm>
            <a:off x="8241500" y="3100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2" name="Google Shape;282;p43"/>
          <p:cNvCxnSpPr/>
          <p:nvPr/>
        </p:nvCxnSpPr>
        <p:spPr>
          <a:xfrm>
            <a:off x="8241500" y="3252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3" name="Google Shape;283;p43"/>
          <p:cNvCxnSpPr/>
          <p:nvPr/>
        </p:nvCxnSpPr>
        <p:spPr>
          <a:xfrm>
            <a:off x="8241500" y="3405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4" name="Google Shape;284;p43"/>
          <p:cNvCxnSpPr/>
          <p:nvPr/>
        </p:nvCxnSpPr>
        <p:spPr>
          <a:xfrm>
            <a:off x="8241500" y="3557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5" name="Google Shape;285;p43"/>
          <p:cNvCxnSpPr/>
          <p:nvPr/>
        </p:nvCxnSpPr>
        <p:spPr>
          <a:xfrm>
            <a:off x="8241500" y="3710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6" name="Google Shape;286;p43"/>
          <p:cNvCxnSpPr/>
          <p:nvPr/>
        </p:nvCxnSpPr>
        <p:spPr>
          <a:xfrm>
            <a:off x="8241500" y="3862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7" name="Google Shape;287;p43"/>
          <p:cNvCxnSpPr/>
          <p:nvPr/>
        </p:nvCxnSpPr>
        <p:spPr>
          <a:xfrm>
            <a:off x="8241500" y="4014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8" name="Google Shape;288;p43"/>
          <p:cNvCxnSpPr/>
          <p:nvPr/>
        </p:nvCxnSpPr>
        <p:spPr>
          <a:xfrm>
            <a:off x="8241500" y="4167200"/>
            <a:ext cx="285900" cy="0"/>
          </a:xfrm>
          <a:prstGeom prst="straightConnector1">
            <a:avLst/>
          </a:prstGeom>
          <a:noFill/>
          <a:ln cap="flat" cmpd="sng" w="28575">
            <a:solidFill>
              <a:srgbClr val="595959"/>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94" name="Google Shape;294;p4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Next steps : </a:t>
            </a:r>
            <a:r>
              <a:rPr b="1" lang="en" sz="2100">
                <a:solidFill>
                  <a:srgbClr val="434343"/>
                </a:solidFill>
                <a:latin typeface="Montserrat"/>
                <a:ea typeface="Montserrat"/>
                <a:cs typeface="Montserrat"/>
                <a:sym typeface="Montserrat"/>
              </a:rPr>
              <a:t>ADDING ORDER TO THE WINDOW</a:t>
            </a:r>
            <a:endParaRPr b="0" i="0" sz="2100" u="none" cap="none" strike="noStrike">
              <a:solidFill>
                <a:srgbClr val="2E2E2E"/>
              </a:solidFill>
              <a:latin typeface="Montserrat"/>
              <a:ea typeface="Montserrat"/>
              <a:cs typeface="Montserrat"/>
              <a:sym typeface="Montserrat"/>
            </a:endParaRPr>
          </a:p>
        </p:txBody>
      </p:sp>
      <p:sp>
        <p:nvSpPr>
          <p:cNvPr id="295" name="Google Shape;295;p4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96" name="Google Shape;296;p44"/>
          <p:cNvSpPr txBox="1"/>
          <p:nvPr/>
        </p:nvSpPr>
        <p:spPr>
          <a:xfrm>
            <a:off x="585600" y="1544500"/>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sz="1600">
                <a:solidFill>
                  <a:srgbClr val="172B4D"/>
                </a:solidFill>
                <a:highlight>
                  <a:srgbClr val="FFFFFF"/>
                </a:highlight>
                <a:latin typeface="Roboto"/>
                <a:ea typeface="Roboto"/>
                <a:cs typeface="Roboto"/>
                <a:sym typeface="Roboto"/>
              </a:rPr>
              <a:t>SELECT fruit, size, avg(size) OVER (PARTITION BY fruit ORDER BY fruit DESC) AS Mean_size FROM table</a:t>
            </a:r>
            <a:endParaRPr b="0" i="0" sz="1600" u="none" cap="none" strike="noStrike">
              <a:solidFill>
                <a:srgbClr val="172B4D"/>
              </a:solidFill>
              <a:highlight>
                <a:srgbClr val="FFFFFF"/>
              </a:highlight>
              <a:latin typeface="Roboto"/>
              <a:ea typeface="Roboto"/>
              <a:cs typeface="Roboto"/>
              <a:sym typeface="Roboto"/>
            </a:endParaRPr>
          </a:p>
        </p:txBody>
      </p:sp>
      <p:graphicFrame>
        <p:nvGraphicFramePr>
          <p:cNvPr id="297" name="Google Shape;297;p44"/>
          <p:cNvGraphicFramePr/>
          <p:nvPr/>
        </p:nvGraphicFramePr>
        <p:xfrm>
          <a:off x="952500" y="1733550"/>
          <a:ext cx="3000000" cy="3000000"/>
        </p:xfrm>
        <a:graphic>
          <a:graphicData uri="http://schemas.openxmlformats.org/drawingml/2006/table">
            <a:tbl>
              <a:tblPr>
                <a:noFill/>
                <a:tableStyleId>{FF62168C-A73E-4509-8F65-AC1760164FAA}</a:tableStyleId>
              </a:tblPr>
              <a:tblGrid>
                <a:gridCol w="1118200"/>
                <a:gridCol w="1118200"/>
              </a:tblGrid>
              <a:tr h="381000">
                <a:tc>
                  <a:txBody>
                    <a:bodyPr/>
                    <a:lstStyle/>
                    <a:p>
                      <a:pPr indent="0" lvl="0" marL="0" rtl="0" algn="l">
                        <a:spcBef>
                          <a:spcPts val="0"/>
                        </a:spcBef>
                        <a:spcAft>
                          <a:spcPts val="0"/>
                        </a:spcAft>
                        <a:buNone/>
                      </a:pPr>
                      <a:r>
                        <a:rPr lang="en"/>
                        <a:t>fruit</a:t>
                      </a:r>
                      <a:endParaRPr/>
                    </a:p>
                  </a:txBody>
                  <a:tcPr marT="91425" marB="91425" marR="91425" marL="91425">
                    <a:lnB cap="flat" cmpd="sng" w="9525">
                      <a:solidFill>
                        <a:srgbClr val="2E2E2E"/>
                      </a:solidFill>
                      <a:prstDash val="solid"/>
                      <a:round/>
                      <a:headEnd len="sm" w="sm" type="none"/>
                      <a:tailEnd len="sm" w="sm" type="none"/>
                    </a:lnB>
                  </a:tcPr>
                </a:tc>
                <a:tc>
                  <a:txBody>
                    <a:bodyPr/>
                    <a:lstStyle/>
                    <a:p>
                      <a:pPr indent="0" lvl="0" marL="0" rtl="0" algn="l">
                        <a:spcBef>
                          <a:spcPts val="0"/>
                        </a:spcBef>
                        <a:spcAft>
                          <a:spcPts val="0"/>
                        </a:spcAft>
                        <a:buNone/>
                      </a:pPr>
                      <a:r>
                        <a:rPr lang="en"/>
                        <a:t>size</a:t>
                      </a:r>
                      <a:endParaRPr/>
                    </a:p>
                  </a:txBody>
                  <a:tcPr marT="91425" marB="91425" marR="91425" marL="91425">
                    <a:lnB cap="flat" cmpd="sng" w="9525">
                      <a:solidFill>
                        <a:srgbClr val="2E2E2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Apple</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34</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r>
              <a:tr h="381000">
                <a:tc>
                  <a:txBody>
                    <a:bodyPr/>
                    <a:lstStyle/>
                    <a:p>
                      <a:pPr indent="0" lvl="0" marL="0" rtl="0" algn="l">
                        <a:spcBef>
                          <a:spcPts val="0"/>
                        </a:spcBef>
                        <a:spcAft>
                          <a:spcPts val="0"/>
                        </a:spcAft>
                        <a:buNone/>
                      </a:pPr>
                      <a:r>
                        <a:rPr lang="en"/>
                        <a:t>Apple</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23</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r>
              <a:tr h="381000">
                <a:tc>
                  <a:txBody>
                    <a:bodyPr/>
                    <a:lstStyle/>
                    <a:p>
                      <a:pPr indent="0" lvl="0" marL="0" rtl="0" algn="l">
                        <a:spcBef>
                          <a:spcPts val="0"/>
                        </a:spcBef>
                        <a:spcAft>
                          <a:spcPts val="0"/>
                        </a:spcAft>
                        <a:buNone/>
                      </a:pPr>
                      <a:r>
                        <a:rPr lang="en"/>
                        <a:t>Coconut</a:t>
                      </a:r>
                      <a:endParaRPr/>
                    </a:p>
                  </a:txBody>
                  <a:tcPr marT="91425" marB="91425" marR="91425" marL="91425">
                    <a:lnT cap="flat" cmpd="sng" w="9525">
                      <a:solidFill>
                        <a:srgbClr val="2E2E2E"/>
                      </a:solidFill>
                      <a:prstDash val="solid"/>
                      <a:round/>
                      <a:headEnd len="sm" w="sm" type="none"/>
                      <a:tailEnd len="sm" w="sm" type="none"/>
                    </a:lnT>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T cap="flat" cmpd="sng" w="9525">
                      <a:solidFill>
                        <a:srgbClr val="2E2E2E"/>
                      </a:solidFill>
                      <a:prstDash val="solid"/>
                      <a:round/>
                      <a:headEnd len="sm" w="sm" type="none"/>
                      <a:tailEnd len="sm" w="sm" type="none"/>
                    </a:lnT>
                    <a:solidFill>
                      <a:srgbClr val="2DC5FA"/>
                    </a:solidFill>
                  </a:tcPr>
                </a:tc>
              </a:tr>
            </a:tbl>
          </a:graphicData>
        </a:graphic>
      </p:graphicFrame>
      <p:graphicFrame>
        <p:nvGraphicFramePr>
          <p:cNvPr id="298" name="Google Shape;298;p44"/>
          <p:cNvGraphicFramePr/>
          <p:nvPr/>
        </p:nvGraphicFramePr>
        <p:xfrm>
          <a:off x="4762500" y="1733550"/>
          <a:ext cx="3000000" cy="3000000"/>
        </p:xfrm>
        <a:graphic>
          <a:graphicData uri="http://schemas.openxmlformats.org/drawingml/2006/table">
            <a:tbl>
              <a:tblPr>
                <a:noFill/>
                <a:tableStyleId>{FF62168C-A73E-4509-8F65-AC1760164FAA}</a:tableStyleId>
              </a:tblPr>
              <a:tblGrid>
                <a:gridCol w="1149125"/>
                <a:gridCol w="1149125"/>
                <a:gridCol w="1149125"/>
              </a:tblGrid>
              <a:tr h="381000">
                <a:tc>
                  <a:txBody>
                    <a:bodyPr/>
                    <a:lstStyle/>
                    <a:p>
                      <a:pPr indent="0" lvl="0" marL="0" rtl="0" algn="l">
                        <a:spcBef>
                          <a:spcPts val="0"/>
                        </a:spcBef>
                        <a:spcAft>
                          <a:spcPts val="0"/>
                        </a:spcAft>
                        <a:buNone/>
                      </a:pPr>
                      <a:r>
                        <a:rPr lang="en"/>
                        <a:t>fruit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size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Mean_size</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Coconut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r>
              <a:tr h="396200">
                <a:tc>
                  <a:txBody>
                    <a:bodyPr/>
                    <a:lstStyle/>
                    <a:p>
                      <a:pPr indent="0" lvl="0" marL="0" rtl="0" algn="l">
                        <a:spcBef>
                          <a:spcPts val="0"/>
                        </a:spcBef>
                        <a:spcAft>
                          <a:spcPts val="0"/>
                        </a:spcAft>
                        <a:buNone/>
                      </a:pPr>
                      <a:r>
                        <a:rPr lang="en"/>
                        <a:t>Apple</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c>
                  <a:txBody>
                    <a:bodyPr/>
                    <a:lstStyle/>
                    <a:p>
                      <a:pPr indent="0" lvl="0" marL="0" rtl="0" algn="l">
                        <a:spcBef>
                          <a:spcPts val="0"/>
                        </a:spcBef>
                        <a:spcAft>
                          <a:spcPts val="0"/>
                        </a:spcAft>
                        <a:buNone/>
                      </a:pPr>
                      <a:r>
                        <a:rPr lang="en"/>
                        <a:t>34</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c>
                  <a:txBody>
                    <a:bodyPr/>
                    <a:lstStyle/>
                    <a:p>
                      <a:pPr indent="0" lvl="0" marL="0" rtl="0" algn="l">
                        <a:spcBef>
                          <a:spcPts val="0"/>
                        </a:spcBef>
                        <a:spcAft>
                          <a:spcPts val="0"/>
                        </a:spcAft>
                        <a:buNone/>
                      </a:pPr>
                      <a:r>
                        <a:rPr lang="en"/>
                        <a:t>28.5</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r>
              <a:tr h="396200">
                <a:tc>
                  <a:txBody>
                    <a:bodyPr/>
                    <a:lstStyle/>
                    <a:p>
                      <a:pPr indent="0" lvl="0" marL="0" rtl="0" algn="l">
                        <a:spcBef>
                          <a:spcPts val="0"/>
                        </a:spcBef>
                        <a:spcAft>
                          <a:spcPts val="0"/>
                        </a:spcAft>
                        <a:buNone/>
                      </a:pPr>
                      <a:r>
                        <a:rPr lang="en"/>
                        <a:t>Apple</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23</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28.5</a:t>
                      </a:r>
                      <a:endParaRPr/>
                    </a:p>
                  </a:txBody>
                  <a:tcPr marT="91425" marB="91425" marR="91425" marL="91425">
                    <a:solidFill>
                      <a:srgbClr val="93C47D"/>
                    </a:solidFill>
                  </a:tcPr>
                </a:tc>
              </a:tr>
            </a:tbl>
          </a:graphicData>
        </a:graphic>
      </p:graphicFrame>
      <p:cxnSp>
        <p:nvCxnSpPr>
          <p:cNvPr id="299" name="Google Shape;299;p44"/>
          <p:cNvCxnSpPr/>
          <p:nvPr/>
        </p:nvCxnSpPr>
        <p:spPr>
          <a:xfrm flipH="1" rot="10800000">
            <a:off x="3354250" y="2518650"/>
            <a:ext cx="1242900" cy="10800"/>
          </a:xfrm>
          <a:prstGeom prst="straightConnector1">
            <a:avLst/>
          </a:prstGeom>
          <a:noFill/>
          <a:ln cap="flat" cmpd="sng" w="38100">
            <a:solidFill>
              <a:srgbClr val="595959"/>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13" name="Shape 113"/>
        <p:cNvGrpSpPr/>
        <p:nvPr/>
      </p:nvGrpSpPr>
      <p:grpSpPr>
        <a:xfrm>
          <a:off x="0" y="0"/>
          <a:ext cx="0" cy="0"/>
          <a:chOff x="0" y="0"/>
          <a:chExt cx="0" cy="0"/>
        </a:xfrm>
      </p:grpSpPr>
      <p:pic>
        <p:nvPicPr>
          <p:cNvPr id="114" name="Google Shape;114;p27"/>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115" name="Google Shape;115;p27"/>
          <p:cNvSpPr txBox="1"/>
          <p:nvPr/>
        </p:nvSpPr>
        <p:spPr>
          <a:xfrm>
            <a:off x="569025" y="12907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116" name="Google Shape;116;p27"/>
          <p:cNvSpPr txBox="1"/>
          <p:nvPr/>
        </p:nvSpPr>
        <p:spPr>
          <a:xfrm>
            <a:off x="688650" y="17397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7" name="Google Shape;117;p27"/>
          <p:cNvSpPr txBox="1"/>
          <p:nvPr/>
        </p:nvSpPr>
        <p:spPr>
          <a:xfrm>
            <a:off x="688650" y="2103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8" name="Google Shape;118;p27"/>
          <p:cNvSpPr txBox="1"/>
          <p:nvPr/>
        </p:nvSpPr>
        <p:spPr>
          <a:xfrm>
            <a:off x="688650" y="2471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 : </a:t>
            </a:r>
            <a:endParaRPr sz="1800">
              <a:solidFill>
                <a:srgbClr val="434343"/>
              </a:solidFill>
              <a:latin typeface="Work Sans Regular"/>
              <a:ea typeface="Work Sans Regular"/>
              <a:cs typeface="Work Sans Regular"/>
              <a:sym typeface="Work Sans Regular"/>
            </a:endParaRPr>
          </a:p>
        </p:txBody>
      </p:sp>
      <p:sp>
        <p:nvSpPr>
          <p:cNvPr id="119" name="Google Shape;119;p27"/>
          <p:cNvSpPr txBox="1"/>
          <p:nvPr/>
        </p:nvSpPr>
        <p:spPr>
          <a:xfrm>
            <a:off x="917250" y="2784425"/>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0" name="Google Shape;120;p27"/>
          <p:cNvSpPr txBox="1"/>
          <p:nvPr/>
        </p:nvSpPr>
        <p:spPr>
          <a:xfrm>
            <a:off x="917250" y="31261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1" name="Google Shape;121;p27"/>
          <p:cNvSpPr txBox="1"/>
          <p:nvPr/>
        </p:nvSpPr>
        <p:spPr>
          <a:xfrm>
            <a:off x="917250" y="34894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2" name="Google Shape;122;p27"/>
          <p:cNvSpPr txBox="1"/>
          <p:nvPr/>
        </p:nvSpPr>
        <p:spPr>
          <a:xfrm>
            <a:off x="569025" y="5641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5" name="Google Shape;305;p4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Bank database window functions </a:t>
            </a:r>
            <a:endParaRPr b="0" i="0" sz="2100" u="none" cap="none" strike="noStrike">
              <a:solidFill>
                <a:srgbClr val="2E2E2E"/>
              </a:solidFill>
              <a:latin typeface="Montserrat"/>
              <a:ea typeface="Montserrat"/>
              <a:cs typeface="Montserrat"/>
              <a:sym typeface="Montserrat"/>
            </a:endParaRPr>
          </a:p>
        </p:txBody>
      </p:sp>
      <p:sp>
        <p:nvSpPr>
          <p:cNvPr id="306" name="Google Shape;306;p4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7" name="Google Shape;307;p4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select</a:t>
            </a:r>
            <a:r>
              <a:rPr lang="en" sz="1200">
                <a:solidFill>
                  <a:srgbClr val="172B4D"/>
                </a:solidFill>
                <a:highlight>
                  <a:srgbClr val="F4F5F7"/>
                </a:highlight>
                <a:latin typeface="Roboto Mono"/>
                <a:ea typeface="Roboto Mono"/>
                <a:cs typeface="Roboto Mono"/>
                <a:sym typeface="Roboto Mono"/>
              </a:rPr>
              <a:t> loan_id, account_id, amount, payments, duration, 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t>
            </a:r>
            <a:r>
              <a:rPr lang="en" sz="1200">
                <a:solidFill>
                  <a:srgbClr val="BB8844"/>
                </a:solidFill>
                <a:highlight>
                  <a:srgbClr val="F4F5F7"/>
                </a:highlight>
                <a:latin typeface="Roboto Mono"/>
                <a:ea typeface="Roboto Mono"/>
                <a:cs typeface="Roboto Mono"/>
                <a:sym typeface="Roboto Mono"/>
              </a:rPr>
              <a:t>"Balance"</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avg</a:t>
            </a:r>
            <a:r>
              <a:rPr lang="en" sz="1200">
                <a:solidFill>
                  <a:srgbClr val="172B4D"/>
                </a:solidFill>
                <a:highlight>
                  <a:srgbClr val="F4F5F7"/>
                </a:highlight>
                <a:latin typeface="Roboto Mono"/>
                <a:ea typeface="Roboto Mono"/>
                <a:cs typeface="Roboto Mono"/>
                <a:sym typeface="Roboto Mono"/>
              </a:rPr>
              <a:t>(amount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over (partition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Avg_Balance</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from</a:t>
            </a:r>
            <a:r>
              <a:rPr lang="en" sz="1200">
                <a:solidFill>
                  <a:srgbClr val="172B4D"/>
                </a:solidFill>
                <a:highlight>
                  <a:srgbClr val="F4F5F7"/>
                </a:highlight>
                <a:latin typeface="Roboto Mono"/>
                <a:ea typeface="Roboto Mono"/>
                <a:cs typeface="Roboto Mono"/>
                <a:sym typeface="Roboto Mono"/>
              </a:rPr>
              <a:t> bank.loan</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where</a:t>
            </a:r>
            <a:r>
              <a:rPr lang="en" sz="1200">
                <a:solidFill>
                  <a:srgbClr val="172B4D"/>
                </a:solidFill>
                <a:highlight>
                  <a:srgbClr val="F4F5F7"/>
                </a:highlight>
                <a:latin typeface="Roboto Mono"/>
                <a:ea typeface="Roboto Mono"/>
                <a:cs typeface="Roboto Mono"/>
                <a:sym typeface="Roboto Mono"/>
              </a:rPr>
              <a:t> amount </a:t>
            </a:r>
            <a:r>
              <a:rPr b="1" lang="en" sz="1200">
                <a:solidFill>
                  <a:srgbClr val="172B4D"/>
                </a:solidFill>
                <a:highlight>
                  <a:srgbClr val="F4F5F7"/>
                </a:highlight>
                <a:latin typeface="Roboto Mono"/>
                <a:ea typeface="Roboto Mono"/>
                <a:cs typeface="Roboto Mono"/>
                <a:sym typeface="Roboto Mono"/>
              </a:rPr>
              <a:t>&gt;</a:t>
            </a:r>
            <a:r>
              <a:rPr lang="en" sz="1200">
                <a:solidFill>
                  <a:srgbClr val="172B4D"/>
                </a:solidFill>
                <a:highlight>
                  <a:srgbClr val="F4F5F7"/>
                </a:highlight>
                <a:latin typeface="Roboto Mono"/>
                <a:ea typeface="Roboto Mono"/>
                <a:cs typeface="Roboto Mono"/>
                <a:sym typeface="Roboto Mono"/>
              </a:rPr>
              <a:t> </a:t>
            </a:r>
            <a:r>
              <a:rPr lang="en" sz="1200">
                <a:solidFill>
                  <a:srgbClr val="009999"/>
                </a:solidFill>
                <a:highlight>
                  <a:srgbClr val="F4F5F7"/>
                </a:highlight>
                <a:latin typeface="Roboto Mono"/>
                <a:ea typeface="Roboto Mono"/>
                <a:cs typeface="Roboto Mono"/>
                <a:sym typeface="Roboto Mono"/>
              </a:rPr>
              <a:t>100000</a:t>
            </a:r>
            <a:endParaRPr sz="12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order</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balance </a:t>
            </a:r>
            <a:r>
              <a:rPr b="1" lang="en" sz="1200">
                <a:solidFill>
                  <a:srgbClr val="172B4D"/>
                </a:solidFill>
                <a:highlight>
                  <a:srgbClr val="F4F5F7"/>
                </a:highlight>
                <a:latin typeface="Roboto Mono"/>
                <a:ea typeface="Roboto Mono"/>
                <a:cs typeface="Roboto Mono"/>
                <a:sym typeface="Roboto Mono"/>
              </a:rPr>
              <a:t>desc</a:t>
            </a:r>
            <a:r>
              <a:rPr lang="en" sz="1200">
                <a:solidFill>
                  <a:srgbClr val="172B4D"/>
                </a:solidFill>
                <a:highlight>
                  <a:srgbClr val="F4F5F7"/>
                </a:highlight>
                <a:latin typeface="Roboto Mono"/>
                <a:ea typeface="Roboto Mono"/>
                <a:cs typeface="Roboto Mono"/>
                <a:sym typeface="Roboto Mono"/>
              </a:rPr>
              <a:t>;</a:t>
            </a:r>
            <a:endParaRPr sz="16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select</a:t>
            </a:r>
            <a:r>
              <a:rPr lang="en" sz="1200">
                <a:solidFill>
                  <a:srgbClr val="172B4D"/>
                </a:solidFill>
                <a:highlight>
                  <a:srgbClr val="F4F5F7"/>
                </a:highlight>
                <a:latin typeface="Roboto Mono"/>
                <a:ea typeface="Roboto Mono"/>
                <a:cs typeface="Roboto Mono"/>
                <a:sym typeface="Roboto Mono"/>
              </a:rPr>
              <a:t> loan_id, account_id, amount, payments, duration, 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t>
            </a:r>
            <a:r>
              <a:rPr lang="en" sz="1200">
                <a:solidFill>
                  <a:srgbClr val="BB8844"/>
                </a:solidFill>
                <a:highlight>
                  <a:srgbClr val="F4F5F7"/>
                </a:highlight>
                <a:latin typeface="Roboto Mono"/>
                <a:ea typeface="Roboto Mono"/>
                <a:cs typeface="Roboto Mono"/>
                <a:sym typeface="Roboto Mono"/>
              </a:rPr>
              <a:t>"Balance"</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avg</a:t>
            </a:r>
            <a:r>
              <a:rPr lang="en" sz="1200">
                <a:solidFill>
                  <a:srgbClr val="172B4D"/>
                </a:solidFill>
                <a:highlight>
                  <a:srgbClr val="F4F5F7"/>
                </a:highlight>
                <a:latin typeface="Roboto Mono"/>
                <a:ea typeface="Roboto Mono"/>
                <a:cs typeface="Roboto Mono"/>
                <a:sym typeface="Roboto Mono"/>
              </a:rPr>
              <a:t>(amount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over (partition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order</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asc</a:t>
            </a:r>
            <a:r>
              <a:rPr lang="en" sz="1200">
                <a:solidFill>
                  <a:srgbClr val="172B4D"/>
                </a:solidFill>
                <a:highlight>
                  <a:srgbClr val="F4F5F7"/>
                </a:highlight>
                <a:latin typeface="Roboto Mono"/>
                <a:ea typeface="Roboto Mono"/>
                <a:cs typeface="Roboto Mono"/>
                <a:sym typeface="Roboto Mono"/>
              </a:rPr>
              <a:t>, amounts </a:t>
            </a:r>
            <a:r>
              <a:rPr b="1" lang="en" sz="1200">
                <a:solidFill>
                  <a:srgbClr val="172B4D"/>
                </a:solidFill>
                <a:highlight>
                  <a:srgbClr val="F4F5F7"/>
                </a:highlight>
                <a:latin typeface="Roboto Mono"/>
                <a:ea typeface="Roboto Mono"/>
                <a:cs typeface="Roboto Mono"/>
                <a:sym typeface="Roboto Mono"/>
              </a:rPr>
              <a:t>desc</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Avg_Balance</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from</a:t>
            </a:r>
            <a:r>
              <a:rPr lang="en" sz="1200">
                <a:solidFill>
                  <a:srgbClr val="172B4D"/>
                </a:solidFill>
                <a:highlight>
                  <a:srgbClr val="F4F5F7"/>
                </a:highlight>
                <a:latin typeface="Roboto Mono"/>
                <a:ea typeface="Roboto Mono"/>
                <a:cs typeface="Roboto Mono"/>
                <a:sym typeface="Roboto Mono"/>
              </a:rPr>
              <a:t> bank.loan</a:t>
            </a:r>
            <a:endParaRPr sz="12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rgbClr val="000000"/>
              </a:buClr>
              <a:buSzPts val="1100"/>
              <a:buFont typeface="Arial"/>
              <a:buNone/>
            </a:pPr>
            <a:r>
              <a:rPr b="1" lang="en" sz="1200">
                <a:solidFill>
                  <a:srgbClr val="172B4D"/>
                </a:solidFill>
                <a:highlight>
                  <a:srgbClr val="F4F5F7"/>
                </a:highlight>
                <a:latin typeface="Roboto Mono"/>
                <a:ea typeface="Roboto Mono"/>
                <a:cs typeface="Roboto Mono"/>
                <a:sym typeface="Roboto Mono"/>
              </a:rPr>
              <a:t>where</a:t>
            </a:r>
            <a:r>
              <a:rPr lang="en" sz="1200">
                <a:solidFill>
                  <a:srgbClr val="172B4D"/>
                </a:solidFill>
                <a:highlight>
                  <a:srgbClr val="F4F5F7"/>
                </a:highlight>
                <a:latin typeface="Roboto Mono"/>
                <a:ea typeface="Roboto Mono"/>
                <a:cs typeface="Roboto Mono"/>
                <a:sym typeface="Roboto Mono"/>
              </a:rPr>
              <a:t> amount </a:t>
            </a:r>
            <a:r>
              <a:rPr b="1" lang="en" sz="1200">
                <a:solidFill>
                  <a:srgbClr val="172B4D"/>
                </a:solidFill>
                <a:highlight>
                  <a:srgbClr val="F4F5F7"/>
                </a:highlight>
                <a:latin typeface="Roboto Mono"/>
                <a:ea typeface="Roboto Mono"/>
                <a:cs typeface="Roboto Mono"/>
                <a:sym typeface="Roboto Mono"/>
              </a:rPr>
              <a:t>&gt;</a:t>
            </a:r>
            <a:r>
              <a:rPr lang="en" sz="1200">
                <a:solidFill>
                  <a:srgbClr val="172B4D"/>
                </a:solidFill>
                <a:highlight>
                  <a:srgbClr val="F4F5F7"/>
                </a:highlight>
                <a:latin typeface="Roboto Mono"/>
                <a:ea typeface="Roboto Mono"/>
                <a:cs typeface="Roboto Mono"/>
                <a:sym typeface="Roboto Mono"/>
              </a:rPr>
              <a:t> </a:t>
            </a:r>
            <a:r>
              <a:rPr lang="en" sz="1200">
                <a:solidFill>
                  <a:srgbClr val="009999"/>
                </a:solidFill>
                <a:highlight>
                  <a:srgbClr val="F4F5F7"/>
                </a:highlight>
                <a:latin typeface="Roboto Mono"/>
                <a:ea typeface="Roboto Mono"/>
                <a:cs typeface="Roboto Mono"/>
                <a:sym typeface="Roboto Mono"/>
              </a:rPr>
              <a:t>100000</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47"/>
          <p:cNvSpPr txBox="1"/>
          <p:nvPr/>
        </p:nvSpPr>
        <p:spPr>
          <a:xfrm>
            <a:off x="540625" y="9324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#1</a:t>
            </a:r>
            <a:endParaRPr b="1">
              <a:solidFill>
                <a:srgbClr val="2DC5FA"/>
              </a:solidFill>
              <a:latin typeface="Montserrat"/>
              <a:ea typeface="Montserrat"/>
              <a:cs typeface="Montserrat"/>
              <a:sym typeface="Montserrat"/>
            </a:endParaRPr>
          </a:p>
        </p:txBody>
      </p:sp>
      <p:sp>
        <p:nvSpPr>
          <p:cNvPr id="319" name="Google Shape;319;p47"/>
          <p:cNvSpPr txBox="1"/>
          <p:nvPr/>
        </p:nvSpPr>
        <p:spPr>
          <a:xfrm>
            <a:off x="540625" y="1200275"/>
            <a:ext cx="7851600" cy="10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 Cras elementum ultrices diam. Maecenas ligula massa, varius a, semper congue, euismod non, mi. Proin porttitor, orci nec nonummy molestie, enim est eleifend mi, non fermentum diam nisl sit amet erat. Duis semper.</a:t>
            </a:r>
            <a:endParaRPr sz="1100">
              <a:latin typeface="Montserrat"/>
              <a:ea typeface="Montserrat"/>
              <a:cs typeface="Montserrat"/>
              <a:sym typeface="Montserrat"/>
            </a:endParaRPr>
          </a:p>
        </p:txBody>
      </p:sp>
      <p:sp>
        <p:nvSpPr>
          <p:cNvPr id="320" name="Google Shape;320;p47"/>
          <p:cNvSpPr txBox="1"/>
          <p:nvPr/>
        </p:nvSpPr>
        <p:spPr>
          <a:xfrm>
            <a:off x="540625" y="24290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#2</a:t>
            </a:r>
            <a:endParaRPr b="1">
              <a:solidFill>
                <a:srgbClr val="2DC5FA"/>
              </a:solidFill>
              <a:latin typeface="Montserrat"/>
              <a:ea typeface="Montserrat"/>
              <a:cs typeface="Montserrat"/>
              <a:sym typeface="Montserrat"/>
            </a:endParaRPr>
          </a:p>
        </p:txBody>
      </p:sp>
      <p:sp>
        <p:nvSpPr>
          <p:cNvPr id="321" name="Google Shape;321;p47"/>
          <p:cNvSpPr txBox="1"/>
          <p:nvPr/>
        </p:nvSpPr>
        <p:spPr>
          <a:xfrm>
            <a:off x="540625" y="26968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2" name="Google Shape;322;p47"/>
          <p:cNvSpPr txBox="1"/>
          <p:nvPr/>
        </p:nvSpPr>
        <p:spPr>
          <a:xfrm>
            <a:off x="3217225"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#3</a:t>
            </a:r>
            <a:endParaRPr b="1">
              <a:solidFill>
                <a:srgbClr val="2DC5FA"/>
              </a:solidFill>
              <a:latin typeface="Montserrat"/>
              <a:ea typeface="Montserrat"/>
              <a:cs typeface="Montserrat"/>
              <a:sym typeface="Montserrat"/>
            </a:endParaRPr>
          </a:p>
        </p:txBody>
      </p:sp>
      <p:sp>
        <p:nvSpPr>
          <p:cNvPr id="323" name="Google Shape;323;p47"/>
          <p:cNvSpPr txBox="1"/>
          <p:nvPr/>
        </p:nvSpPr>
        <p:spPr>
          <a:xfrm>
            <a:off x="3217225" y="2696875"/>
            <a:ext cx="24570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4" name="Google Shape;324;p47"/>
          <p:cNvSpPr txBox="1"/>
          <p:nvPr/>
        </p:nvSpPr>
        <p:spPr>
          <a:xfrm>
            <a:off x="6345150"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#4</a:t>
            </a:r>
            <a:endParaRPr b="1">
              <a:solidFill>
                <a:srgbClr val="2DC5FA"/>
              </a:solidFill>
              <a:latin typeface="Montserrat"/>
              <a:ea typeface="Montserrat"/>
              <a:cs typeface="Montserrat"/>
              <a:sym typeface="Montserrat"/>
            </a:endParaRPr>
          </a:p>
        </p:txBody>
      </p:sp>
      <p:sp>
        <p:nvSpPr>
          <p:cNvPr id="325" name="Google Shape;325;p47"/>
          <p:cNvSpPr txBox="1"/>
          <p:nvPr/>
        </p:nvSpPr>
        <p:spPr>
          <a:xfrm>
            <a:off x="6345150" y="2696875"/>
            <a:ext cx="2457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6" name="Google Shape;326;p47"/>
          <p:cNvSpPr txBox="1"/>
          <p:nvPr/>
        </p:nvSpPr>
        <p:spPr>
          <a:xfrm>
            <a:off x="540625" y="34228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#5</a:t>
            </a:r>
            <a:endParaRPr b="1">
              <a:solidFill>
                <a:srgbClr val="2DC5FA"/>
              </a:solidFill>
              <a:latin typeface="Montserrat"/>
              <a:ea typeface="Montserrat"/>
              <a:cs typeface="Montserrat"/>
              <a:sym typeface="Montserrat"/>
            </a:endParaRPr>
          </a:p>
        </p:txBody>
      </p:sp>
      <p:sp>
        <p:nvSpPr>
          <p:cNvPr id="327" name="Google Shape;327;p47"/>
          <p:cNvSpPr txBox="1"/>
          <p:nvPr/>
        </p:nvSpPr>
        <p:spPr>
          <a:xfrm>
            <a:off x="540625" y="36906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8" name="Google Shape;328;p47"/>
          <p:cNvSpPr txBox="1"/>
          <p:nvPr/>
        </p:nvSpPr>
        <p:spPr>
          <a:xfrm>
            <a:off x="3217225" y="3422875"/>
            <a:ext cx="3577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#6</a:t>
            </a:r>
            <a:endParaRPr b="1">
              <a:solidFill>
                <a:srgbClr val="2DC5FA"/>
              </a:solidFill>
              <a:latin typeface="Montserrat"/>
              <a:ea typeface="Montserrat"/>
              <a:cs typeface="Montserrat"/>
              <a:sym typeface="Montserrat"/>
            </a:endParaRPr>
          </a:p>
        </p:txBody>
      </p:sp>
      <p:sp>
        <p:nvSpPr>
          <p:cNvPr id="329" name="Google Shape;329;p47"/>
          <p:cNvSpPr txBox="1"/>
          <p:nvPr/>
        </p:nvSpPr>
        <p:spPr>
          <a:xfrm>
            <a:off x="3217225" y="3690675"/>
            <a:ext cx="52245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a:t>
            </a:r>
            <a:endParaRPr sz="800">
              <a:latin typeface="Montserrat"/>
              <a:ea typeface="Montserrat"/>
              <a:cs typeface="Montserrat"/>
              <a:sym typeface="Montserrat"/>
            </a:endParaRPr>
          </a:p>
        </p:txBody>
      </p:sp>
      <p:pic>
        <p:nvPicPr>
          <p:cNvPr id="330" name="Google Shape;330;p47"/>
          <p:cNvPicPr preferRelativeResize="0"/>
          <p:nvPr/>
        </p:nvPicPr>
        <p:blipFill>
          <a:blip r:embed="rId4">
            <a:alphaModFix/>
          </a:blip>
          <a:stretch>
            <a:fillRect/>
          </a:stretch>
        </p:blipFill>
        <p:spPr>
          <a:xfrm>
            <a:off x="1376225" y="1028500"/>
            <a:ext cx="196100" cy="196100"/>
          </a:xfrm>
          <a:prstGeom prst="rect">
            <a:avLst/>
          </a:prstGeom>
          <a:noFill/>
          <a:ln>
            <a:noFill/>
          </a:ln>
        </p:spPr>
      </p:pic>
      <p:pic>
        <p:nvPicPr>
          <p:cNvPr id="331" name="Google Shape;331;p47"/>
          <p:cNvPicPr preferRelativeResize="0"/>
          <p:nvPr/>
        </p:nvPicPr>
        <p:blipFill>
          <a:blip r:embed="rId5">
            <a:alphaModFix/>
          </a:blip>
          <a:stretch>
            <a:fillRect/>
          </a:stretch>
        </p:blipFill>
        <p:spPr>
          <a:xfrm>
            <a:off x="1386150" y="2539550"/>
            <a:ext cx="176250" cy="176250"/>
          </a:xfrm>
          <a:prstGeom prst="rect">
            <a:avLst/>
          </a:prstGeom>
          <a:noFill/>
          <a:ln>
            <a:noFill/>
          </a:ln>
        </p:spPr>
      </p:pic>
      <p:pic>
        <p:nvPicPr>
          <p:cNvPr id="332" name="Google Shape;332;p47"/>
          <p:cNvPicPr preferRelativeResize="0"/>
          <p:nvPr/>
        </p:nvPicPr>
        <p:blipFill>
          <a:blip r:embed="rId6">
            <a:alphaModFix/>
          </a:blip>
          <a:stretch>
            <a:fillRect/>
          </a:stretch>
        </p:blipFill>
        <p:spPr>
          <a:xfrm>
            <a:off x="4111500" y="2520625"/>
            <a:ext cx="176250" cy="176250"/>
          </a:xfrm>
          <a:prstGeom prst="rect">
            <a:avLst/>
          </a:prstGeom>
          <a:noFill/>
          <a:ln>
            <a:noFill/>
          </a:ln>
        </p:spPr>
      </p:pic>
      <p:pic>
        <p:nvPicPr>
          <p:cNvPr id="333" name="Google Shape;333;p47"/>
          <p:cNvPicPr preferRelativeResize="0"/>
          <p:nvPr/>
        </p:nvPicPr>
        <p:blipFill>
          <a:blip r:embed="rId7">
            <a:alphaModFix/>
          </a:blip>
          <a:stretch>
            <a:fillRect/>
          </a:stretch>
        </p:blipFill>
        <p:spPr>
          <a:xfrm>
            <a:off x="1439500" y="3514425"/>
            <a:ext cx="176250" cy="176250"/>
          </a:xfrm>
          <a:prstGeom prst="rect">
            <a:avLst/>
          </a:prstGeom>
          <a:noFill/>
          <a:ln>
            <a:noFill/>
          </a:ln>
        </p:spPr>
      </p:pic>
      <p:pic>
        <p:nvPicPr>
          <p:cNvPr id="334" name="Google Shape;334;p47"/>
          <p:cNvPicPr preferRelativeResize="0"/>
          <p:nvPr/>
        </p:nvPicPr>
        <p:blipFill>
          <a:blip r:embed="rId8">
            <a:alphaModFix/>
          </a:blip>
          <a:stretch>
            <a:fillRect/>
          </a:stretch>
        </p:blipFill>
        <p:spPr>
          <a:xfrm>
            <a:off x="4072750" y="3514425"/>
            <a:ext cx="178050" cy="178050"/>
          </a:xfrm>
          <a:prstGeom prst="rect">
            <a:avLst/>
          </a:prstGeom>
          <a:noFill/>
          <a:ln>
            <a:noFill/>
          </a:ln>
        </p:spPr>
      </p:pic>
      <p:pic>
        <p:nvPicPr>
          <p:cNvPr id="335" name="Google Shape;335;p47"/>
          <p:cNvPicPr preferRelativeResize="0"/>
          <p:nvPr/>
        </p:nvPicPr>
        <p:blipFill>
          <a:blip r:embed="rId9">
            <a:alphaModFix/>
          </a:blip>
          <a:stretch>
            <a:fillRect/>
          </a:stretch>
        </p:blipFill>
        <p:spPr>
          <a:xfrm>
            <a:off x="7210200" y="2539550"/>
            <a:ext cx="176250" cy="17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8"/>
          <p:cNvSpPr txBox="1"/>
          <p:nvPr/>
        </p:nvSpPr>
        <p:spPr>
          <a:xfrm>
            <a:off x="2566463" y="9725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434343"/>
                </a:solidFill>
                <a:latin typeface="Work Sans"/>
                <a:ea typeface="Work Sans"/>
                <a:cs typeface="Work Sans"/>
                <a:sym typeface="Work Sans"/>
              </a:rPr>
              <a:t>Title of the</a:t>
            </a:r>
            <a:r>
              <a:rPr b="1" lang="en" sz="3000">
                <a:solidFill>
                  <a:srgbClr val="2DC5FA"/>
                </a:solidFill>
                <a:latin typeface="Work Sans"/>
                <a:ea typeface="Work Sans"/>
                <a:cs typeface="Work Sans"/>
                <a:sym typeface="Work Sans"/>
              </a:rPr>
              <a:t> slide</a:t>
            </a:r>
            <a:endParaRPr sz="3000">
              <a:solidFill>
                <a:srgbClr val="2DC5FA"/>
              </a:solidFill>
              <a:latin typeface="Work Sans Regular"/>
              <a:ea typeface="Work Sans Regular"/>
              <a:cs typeface="Work Sans Regular"/>
              <a:sym typeface="Work Sans Regular"/>
            </a:endParaRPr>
          </a:p>
        </p:txBody>
      </p:sp>
      <p:sp>
        <p:nvSpPr>
          <p:cNvPr id="341" name="Google Shape;341;p48"/>
          <p:cNvSpPr txBox="1"/>
          <p:nvPr/>
        </p:nvSpPr>
        <p:spPr>
          <a:xfrm>
            <a:off x="140660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pic>
        <p:nvPicPr>
          <p:cNvPr id="342" name="Google Shape;342;p48"/>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343" name="Google Shape;343;p48"/>
          <p:cNvPicPr preferRelativeResize="0"/>
          <p:nvPr/>
        </p:nvPicPr>
        <p:blipFill rotWithShape="1">
          <a:blip r:embed="rId4">
            <a:alphaModFix/>
          </a:blip>
          <a:srcRect b="0" l="33453" r="0" t="0"/>
          <a:stretch/>
        </p:blipFill>
        <p:spPr>
          <a:xfrm>
            <a:off x="3865500" y="2196475"/>
            <a:ext cx="1413000" cy="1413000"/>
          </a:xfrm>
          <a:prstGeom prst="ellipse">
            <a:avLst/>
          </a:prstGeom>
          <a:noFill/>
          <a:ln>
            <a:noFill/>
          </a:ln>
        </p:spPr>
      </p:pic>
      <p:pic>
        <p:nvPicPr>
          <p:cNvPr id="344" name="Google Shape;344;p48"/>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345" name="Google Shape;345;p48"/>
          <p:cNvSpPr txBox="1"/>
          <p:nvPr/>
        </p:nvSpPr>
        <p:spPr>
          <a:xfrm>
            <a:off x="4087175"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
        <p:nvSpPr>
          <p:cNvPr id="346" name="Google Shape;346;p48"/>
          <p:cNvSpPr txBox="1"/>
          <p:nvPr/>
        </p:nvSpPr>
        <p:spPr>
          <a:xfrm>
            <a:off x="676775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49"/>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352" name="Google Shape;352;p49"/>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a:t>
            </a:r>
            <a:r>
              <a:rPr lang="en" sz="1500">
                <a:solidFill>
                  <a:srgbClr val="434343"/>
                </a:solidFill>
                <a:latin typeface="Roboto"/>
                <a:ea typeface="Roboto"/>
                <a:cs typeface="Roboto"/>
                <a:sym typeface="Roboto"/>
              </a:rPr>
              <a:t>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sp>
        <p:nvSpPr>
          <p:cNvPr id="353" name="Google Shape;353;p49"/>
          <p:cNvSpPr txBox="1"/>
          <p:nvPr/>
        </p:nvSpPr>
        <p:spPr>
          <a:xfrm>
            <a:off x="3580650" y="3412200"/>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a:t>
            </a:r>
            <a:r>
              <a:rPr b="1" lang="en" sz="1500">
                <a:solidFill>
                  <a:srgbClr val="434343"/>
                </a:solidFill>
                <a:latin typeface="Roboto"/>
                <a:ea typeface="Roboto"/>
                <a:cs typeface="Roboto"/>
                <a:sym typeface="Roboto"/>
              </a:rPr>
              <a:t>40.000€</a:t>
            </a:r>
            <a:endParaRPr b="1" sz="1500">
              <a:solidFill>
                <a:srgbClr val="434343"/>
              </a:solidFill>
              <a:latin typeface="Roboto"/>
              <a:ea typeface="Roboto"/>
              <a:cs typeface="Roboto"/>
              <a:sym typeface="Roboto"/>
            </a:endParaRPr>
          </a:p>
        </p:txBody>
      </p:sp>
      <p:sp>
        <p:nvSpPr>
          <p:cNvPr id="354" name="Google Shape;354;p49"/>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355" name="Google Shape;355;p49"/>
          <p:cNvPicPr preferRelativeResize="0"/>
          <p:nvPr/>
        </p:nvPicPr>
        <p:blipFill>
          <a:blip r:embed="rId4">
            <a:alphaModFix/>
          </a:blip>
          <a:stretch>
            <a:fillRect/>
          </a:stretch>
        </p:blipFill>
        <p:spPr>
          <a:xfrm>
            <a:off x="7378225" y="442275"/>
            <a:ext cx="1191276" cy="1191276"/>
          </a:xfrm>
          <a:prstGeom prst="rect">
            <a:avLst/>
          </a:prstGeom>
          <a:noFill/>
          <a:ln>
            <a:noFill/>
          </a:ln>
        </p:spPr>
      </p:pic>
      <p:pic>
        <p:nvPicPr>
          <p:cNvPr id="356" name="Google Shape;356;p49"/>
          <p:cNvPicPr preferRelativeResize="0"/>
          <p:nvPr/>
        </p:nvPicPr>
        <p:blipFill>
          <a:blip r:embed="rId5">
            <a:alphaModFix/>
          </a:blip>
          <a:stretch>
            <a:fillRect/>
          </a:stretch>
        </p:blipFill>
        <p:spPr>
          <a:xfrm>
            <a:off x="532472" y="745723"/>
            <a:ext cx="2065424" cy="393723"/>
          </a:xfrm>
          <a:prstGeom prst="rect">
            <a:avLst/>
          </a:prstGeom>
          <a:noFill/>
          <a:ln>
            <a:noFill/>
          </a:ln>
        </p:spPr>
      </p:pic>
      <p:pic>
        <p:nvPicPr>
          <p:cNvPr id="357" name="Google Shape;357;p49"/>
          <p:cNvPicPr preferRelativeResize="0"/>
          <p:nvPr/>
        </p:nvPicPr>
        <p:blipFill>
          <a:blip r:embed="rId6">
            <a:alphaModFix/>
          </a:blip>
          <a:stretch>
            <a:fillRect/>
          </a:stretch>
        </p:blipFill>
        <p:spPr>
          <a:xfrm>
            <a:off x="1342855" y="2660500"/>
            <a:ext cx="948993" cy="948975"/>
          </a:xfrm>
          <a:prstGeom prst="rect">
            <a:avLst/>
          </a:prstGeom>
          <a:noFill/>
          <a:ln>
            <a:noFill/>
          </a:ln>
        </p:spPr>
      </p:pic>
      <p:pic>
        <p:nvPicPr>
          <p:cNvPr id="358" name="Google Shape;358;p49"/>
          <p:cNvPicPr preferRelativeResize="0"/>
          <p:nvPr/>
        </p:nvPicPr>
        <p:blipFill>
          <a:blip r:embed="rId7">
            <a:alphaModFix/>
          </a:blip>
          <a:stretch>
            <a:fillRect/>
          </a:stretch>
        </p:blipFill>
        <p:spPr>
          <a:xfrm>
            <a:off x="3982000" y="2198424"/>
            <a:ext cx="1068750" cy="1068750"/>
          </a:xfrm>
          <a:prstGeom prst="rect">
            <a:avLst/>
          </a:prstGeom>
          <a:noFill/>
          <a:ln>
            <a:noFill/>
          </a:ln>
        </p:spPr>
      </p:pic>
      <p:pic>
        <p:nvPicPr>
          <p:cNvPr id="359" name="Google Shape;359;p49"/>
          <p:cNvPicPr preferRelativeResize="0"/>
          <p:nvPr/>
        </p:nvPicPr>
        <p:blipFill>
          <a:blip r:embed="rId8">
            <a:alphaModFix/>
          </a:blip>
          <a:stretch>
            <a:fillRect/>
          </a:stretch>
        </p:blipFill>
        <p:spPr>
          <a:xfrm>
            <a:off x="6735745" y="2571740"/>
            <a:ext cx="1068750" cy="10687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50"/>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365" name="Google Shape;365;p50"/>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pic>
        <p:nvPicPr>
          <p:cNvPr id="366" name="Google Shape;366;p50"/>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367" name="Google Shape;367;p50"/>
          <p:cNvPicPr preferRelativeResize="0"/>
          <p:nvPr/>
        </p:nvPicPr>
        <p:blipFill rotWithShape="1">
          <a:blip r:embed="rId4">
            <a:alphaModFix/>
          </a:blip>
          <a:srcRect b="0" l="33453" r="0" t="0"/>
          <a:stretch/>
        </p:blipFill>
        <p:spPr>
          <a:xfrm>
            <a:off x="3865500" y="1915013"/>
            <a:ext cx="1413000" cy="1413000"/>
          </a:xfrm>
          <a:prstGeom prst="ellipse">
            <a:avLst/>
          </a:prstGeom>
          <a:noFill/>
          <a:ln>
            <a:noFill/>
          </a:ln>
        </p:spPr>
      </p:pic>
      <p:pic>
        <p:nvPicPr>
          <p:cNvPr id="368" name="Google Shape;368;p50"/>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369" name="Google Shape;369;p50"/>
          <p:cNvSpPr txBox="1"/>
          <p:nvPr/>
        </p:nvSpPr>
        <p:spPr>
          <a:xfrm>
            <a:off x="3638850" y="3609475"/>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40.000€</a:t>
            </a:r>
            <a:endParaRPr sz="1500">
              <a:solidFill>
                <a:srgbClr val="434343"/>
              </a:solidFill>
              <a:latin typeface="Roboto"/>
              <a:ea typeface="Roboto"/>
              <a:cs typeface="Roboto"/>
              <a:sym typeface="Roboto"/>
            </a:endParaRPr>
          </a:p>
        </p:txBody>
      </p:sp>
      <p:sp>
        <p:nvSpPr>
          <p:cNvPr id="370" name="Google Shape;370;p50"/>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371" name="Google Shape;371;p50"/>
          <p:cNvPicPr preferRelativeResize="0"/>
          <p:nvPr/>
        </p:nvPicPr>
        <p:blipFill>
          <a:blip r:embed="rId5">
            <a:alphaModFix/>
          </a:blip>
          <a:stretch>
            <a:fillRect/>
          </a:stretch>
        </p:blipFill>
        <p:spPr>
          <a:xfrm>
            <a:off x="7378225" y="442275"/>
            <a:ext cx="1191276" cy="1191276"/>
          </a:xfrm>
          <a:prstGeom prst="rect">
            <a:avLst/>
          </a:prstGeom>
          <a:noFill/>
          <a:ln>
            <a:noFill/>
          </a:ln>
        </p:spPr>
      </p:pic>
      <p:pic>
        <p:nvPicPr>
          <p:cNvPr id="372" name="Google Shape;372;p50"/>
          <p:cNvPicPr preferRelativeResize="0"/>
          <p:nvPr/>
        </p:nvPicPr>
        <p:blipFill>
          <a:blip r:embed="rId6">
            <a:alphaModFix/>
          </a:blip>
          <a:stretch>
            <a:fillRect/>
          </a:stretch>
        </p:blipFill>
        <p:spPr>
          <a:xfrm>
            <a:off x="532472" y="745723"/>
            <a:ext cx="2065424" cy="3937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1"/>
          <p:cNvSpPr txBox="1"/>
          <p:nvPr/>
        </p:nvSpPr>
        <p:spPr>
          <a:xfrm>
            <a:off x="4087200"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378" name="Google Shape;378;p51"/>
          <p:cNvSpPr txBox="1"/>
          <p:nvPr/>
        </p:nvSpPr>
        <p:spPr>
          <a:xfrm>
            <a:off x="569025" y="83910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pic>
        <p:nvPicPr>
          <p:cNvPr id="379" name="Google Shape;379;p51"/>
          <p:cNvPicPr preferRelativeResize="0"/>
          <p:nvPr/>
        </p:nvPicPr>
        <p:blipFill>
          <a:blip r:embed="rId4">
            <a:alphaModFix/>
          </a:blip>
          <a:stretch>
            <a:fillRect/>
          </a:stretch>
        </p:blipFill>
        <p:spPr>
          <a:xfrm>
            <a:off x="4080321" y="2035450"/>
            <a:ext cx="983358" cy="615400"/>
          </a:xfrm>
          <a:prstGeom prst="rect">
            <a:avLst/>
          </a:prstGeom>
          <a:noFill/>
          <a:ln>
            <a:noFill/>
          </a:ln>
        </p:spPr>
      </p:pic>
      <p:pic>
        <p:nvPicPr>
          <p:cNvPr id="380" name="Google Shape;380;p51"/>
          <p:cNvPicPr preferRelativeResize="0"/>
          <p:nvPr/>
        </p:nvPicPr>
        <p:blipFill>
          <a:blip r:embed="rId4">
            <a:alphaModFix/>
          </a:blip>
          <a:stretch>
            <a:fillRect/>
          </a:stretch>
        </p:blipFill>
        <p:spPr>
          <a:xfrm>
            <a:off x="1485700" y="2035450"/>
            <a:ext cx="983358" cy="615400"/>
          </a:xfrm>
          <a:prstGeom prst="rect">
            <a:avLst/>
          </a:prstGeom>
          <a:noFill/>
          <a:ln>
            <a:noFill/>
          </a:ln>
        </p:spPr>
      </p:pic>
      <p:sp>
        <p:nvSpPr>
          <p:cNvPr id="381" name="Google Shape;381;p51"/>
          <p:cNvSpPr txBox="1"/>
          <p:nvPr/>
        </p:nvSpPr>
        <p:spPr>
          <a:xfrm>
            <a:off x="149257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382" name="Google Shape;382;p51"/>
          <p:cNvSpPr txBox="1"/>
          <p:nvPr/>
        </p:nvSpPr>
        <p:spPr>
          <a:xfrm>
            <a:off x="668182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383" name="Google Shape;383;p51"/>
          <p:cNvSpPr txBox="1"/>
          <p:nvPr/>
        </p:nvSpPr>
        <p:spPr>
          <a:xfrm>
            <a:off x="80077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384" name="Google Shape;384;p51"/>
          <p:cNvSpPr txBox="1"/>
          <p:nvPr/>
        </p:nvSpPr>
        <p:spPr>
          <a:xfrm>
            <a:off x="3395400"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385" name="Google Shape;385;p51"/>
          <p:cNvSpPr txBox="1"/>
          <p:nvPr/>
        </p:nvSpPr>
        <p:spPr>
          <a:xfrm>
            <a:off x="599002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pic>
        <p:nvPicPr>
          <p:cNvPr id="386" name="Google Shape;386;p51"/>
          <p:cNvPicPr preferRelativeResize="0"/>
          <p:nvPr/>
        </p:nvPicPr>
        <p:blipFill>
          <a:blip r:embed="rId4">
            <a:alphaModFix/>
          </a:blip>
          <a:stretch>
            <a:fillRect/>
          </a:stretch>
        </p:blipFill>
        <p:spPr>
          <a:xfrm>
            <a:off x="6674946" y="2035450"/>
            <a:ext cx="983358" cy="61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52"/>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How to display logos</a:t>
            </a:r>
            <a:endParaRPr sz="2300">
              <a:solidFill>
                <a:srgbClr val="2DC5FA"/>
              </a:solidFill>
              <a:latin typeface="Work Sans Regular"/>
              <a:ea typeface="Work Sans Regular"/>
              <a:cs typeface="Work Sans Regular"/>
              <a:sym typeface="Work Sans Regular"/>
            </a:endParaRPr>
          </a:p>
        </p:txBody>
      </p:sp>
      <p:pic>
        <p:nvPicPr>
          <p:cNvPr id="392" name="Google Shape;392;p52"/>
          <p:cNvPicPr preferRelativeResize="0"/>
          <p:nvPr/>
        </p:nvPicPr>
        <p:blipFill>
          <a:blip r:embed="rId4">
            <a:alphaModFix/>
          </a:blip>
          <a:stretch>
            <a:fillRect/>
          </a:stretch>
        </p:blipFill>
        <p:spPr>
          <a:xfrm>
            <a:off x="750950" y="1588350"/>
            <a:ext cx="7642098" cy="298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98" name="Google Shape;398;p53"/>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99" name="Google Shape;399;p53"/>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3"/>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When Day ?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4"/>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4"/>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407" name="Google Shape;407;p54"/>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08" name="Google Shape;408;p54"/>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409" name="Google Shape;409;p54"/>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410" name="Google Shape;410;p54"/>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411" name="Google Shape;411;p54"/>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morning sunshine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u="sng">
                <a:solidFill>
                  <a:schemeClr val="accent5"/>
                </a:solidFill>
                <a:latin typeface="Montserrat"/>
                <a:ea typeface="Montserrat"/>
                <a:cs typeface="Montserrat"/>
                <a:sym typeface="Montserrat"/>
                <a:hlinkClick r:id="rId6">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 v subquery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 3.05.2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Nested subqueries parent/child</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Revisit Rank (window fx)</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Walk through CA 3.05.3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12:30 - 13:30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412" name="Google Shape;412;p54"/>
          <p:cNvPicPr preferRelativeResize="0"/>
          <p:nvPr/>
        </p:nvPicPr>
        <p:blipFill rotWithShape="1">
          <a:blip r:embed="rId7">
            <a:alphaModFix/>
          </a:blip>
          <a:srcRect b="0" l="14985" r="14985" t="0"/>
          <a:stretch/>
        </p:blipFill>
        <p:spPr>
          <a:xfrm>
            <a:off x="1291325" y="514000"/>
            <a:ext cx="919680" cy="875520"/>
          </a:xfrm>
          <a:prstGeom prst="rect">
            <a:avLst/>
          </a:prstGeom>
          <a:noFill/>
          <a:ln>
            <a:noFill/>
          </a:ln>
        </p:spPr>
      </p:pic>
      <p:sp>
        <p:nvSpPr>
          <p:cNvPr id="413" name="Google Shape;413;p54"/>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rPr lang="en" sz="1000">
                <a:solidFill>
                  <a:srgbClr val="222222"/>
                </a:solidFill>
                <a:latin typeface="Montserrat"/>
                <a:ea typeface="Montserrat"/>
                <a:cs typeface="Montserrat"/>
                <a:sym typeface="Montserrat"/>
              </a:rPr>
              <a:t>Nerdiest  tshirt - time to vote!</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Finish on subqueries</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Common Table Expressions CA 3.06.1</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Working with Views CA 3.06.2,3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Correlated subqueries - intro CA 3.6.4</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Fresh air 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yoga</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414" name="Google Shape;414;p54"/>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Lab SQL Advanced Queries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(optional) Review / have another go at  in class activities from today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8"/>
          <p:cNvSpPr txBox="1"/>
          <p:nvPr/>
        </p:nvSpPr>
        <p:spPr>
          <a:xfrm>
            <a:off x="2566463" y="15560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Title of the slide</a:t>
            </a:r>
            <a:endParaRPr sz="3000">
              <a:solidFill>
                <a:srgbClr val="2DC5FA"/>
              </a:solidFill>
              <a:latin typeface="Work Sans Regular"/>
              <a:ea typeface="Work Sans Regular"/>
              <a:cs typeface="Work Sans Regular"/>
              <a:sym typeface="Work Sans Regular"/>
            </a:endParaRPr>
          </a:p>
        </p:txBody>
      </p:sp>
      <p:sp>
        <p:nvSpPr>
          <p:cNvPr id="128" name="Google Shape;128;p28"/>
          <p:cNvSpPr txBox="1"/>
          <p:nvPr/>
        </p:nvSpPr>
        <p:spPr>
          <a:xfrm>
            <a:off x="1550725" y="2233575"/>
            <a:ext cx="6042600" cy="17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Lorem ipsum dolor sit amet, consectetur adipiscing elit. Sed non risus.</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rPr lang="en" sz="1800">
                <a:solidFill>
                  <a:srgbClr val="434343"/>
                </a:solidFill>
                <a:latin typeface="Work Sans Regular"/>
                <a:ea typeface="Work Sans Regular"/>
                <a:cs typeface="Work Sans Regular"/>
                <a:sym typeface="Work Sans Regular"/>
              </a:rPr>
              <a:t>Suspendisse lectus tortor, dignissim sit amet, adipiscing nec, ultricies sed, dolor.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160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55"/>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5"/>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421" name="Google Shape;421;p55"/>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22" name="Google Shape;422;p55"/>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423" name="Google Shape;423;p55"/>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424" name="Google Shape;424;p55"/>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425" name="Google Shape;425;p55"/>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morning sunshine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u="sng">
                <a:solidFill>
                  <a:schemeClr val="accent5"/>
                </a:solidFill>
                <a:latin typeface="Montserrat"/>
                <a:ea typeface="Montserrat"/>
                <a:cs typeface="Montserrat"/>
                <a:sym typeface="Montserrat"/>
                <a:hlinkClick r:id="rId6">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 v subquery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 3.05.2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Nested subqueries parent/child</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Revisit Rank (window fx)</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Walk through CA 3.05.3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12:30 - 13:30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426" name="Google Shape;426;p55"/>
          <p:cNvPicPr preferRelativeResize="0"/>
          <p:nvPr/>
        </p:nvPicPr>
        <p:blipFill rotWithShape="1">
          <a:blip r:embed="rId7">
            <a:alphaModFix/>
          </a:blip>
          <a:srcRect b="0" l="14985" r="14985" t="0"/>
          <a:stretch/>
        </p:blipFill>
        <p:spPr>
          <a:xfrm>
            <a:off x="1291325" y="514000"/>
            <a:ext cx="919680" cy="875520"/>
          </a:xfrm>
          <a:prstGeom prst="rect">
            <a:avLst/>
          </a:prstGeom>
          <a:noFill/>
          <a:ln>
            <a:noFill/>
          </a:ln>
        </p:spPr>
      </p:pic>
      <p:sp>
        <p:nvSpPr>
          <p:cNvPr id="427" name="Google Shape;427;p55"/>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rPr lang="en" sz="1000">
                <a:solidFill>
                  <a:srgbClr val="222222"/>
                </a:solidFill>
                <a:latin typeface="Montserrat"/>
                <a:ea typeface="Montserrat"/>
                <a:cs typeface="Montserrat"/>
                <a:sym typeface="Montserrat"/>
              </a:rPr>
              <a:t>Nerdiest  tshirt - time to vote!</a:t>
            </a:r>
            <a:endParaRPr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Finish on subqueries</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Common Table Expressions CA 3.06.1</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222222"/>
                </a:solidFill>
                <a:latin typeface="Montserrat"/>
                <a:ea typeface="Montserrat"/>
                <a:cs typeface="Montserrat"/>
                <a:sym typeface="Montserrat"/>
              </a:rPr>
              <a:t>Working with Views CA 3.06.2,3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Correlated subqueries - intro CA 3.6.4</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Fresh air 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yoga</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428" name="Google Shape;428;p55"/>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Lab SQL Advanced Queries</a:t>
            </a:r>
            <a:endParaRPr b="1" sz="1000">
              <a:solidFill>
                <a:srgbClr val="222222"/>
              </a:solidFill>
              <a:latin typeface="Montserrat"/>
              <a:ea typeface="Montserrat"/>
              <a:cs typeface="Montserrat"/>
              <a:sym typeface="Montserrat"/>
            </a:endParaRPr>
          </a:p>
          <a:p>
            <a:pPr indent="45720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(optional) Review / have another go at  in class activities from today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34" name="Google Shape;434;p56"/>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435" name="Google Shape;435;p5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57"/>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2C344B"/>
                </a:solidFill>
                <a:latin typeface="Work Sans"/>
                <a:ea typeface="Work Sans"/>
                <a:cs typeface="Work Sans"/>
                <a:sym typeface="Work Sans"/>
              </a:rPr>
              <a:t>Dark Blue</a:t>
            </a:r>
            <a:r>
              <a:rPr b="1" lang="en" sz="2300">
                <a:solidFill>
                  <a:srgbClr val="2C344B"/>
                </a:solidFill>
                <a:latin typeface="Work Sans"/>
                <a:ea typeface="Work Sans"/>
                <a:cs typeface="Work Sans"/>
                <a:sym typeface="Work Sans"/>
              </a:rPr>
              <a:t> background</a:t>
            </a:r>
            <a:endParaRPr sz="2300">
              <a:solidFill>
                <a:srgbClr val="2C344B"/>
              </a:solidFill>
              <a:latin typeface="Work Sans Regular"/>
              <a:ea typeface="Work Sans Regular"/>
              <a:cs typeface="Work Sans Regular"/>
              <a:sym typeface="Work Sans Regul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47" name="Google Shape;447;p58"/>
          <p:cNvPicPr preferRelativeResize="0"/>
          <p:nvPr/>
        </p:nvPicPr>
        <p:blipFill>
          <a:blip r:embed="rId4">
            <a:alphaModFix/>
          </a:blip>
          <a:stretch>
            <a:fillRect/>
          </a:stretch>
        </p:blipFill>
        <p:spPr>
          <a:xfrm>
            <a:off x="-75" y="0"/>
            <a:ext cx="9144000" cy="5143500"/>
          </a:xfrm>
          <a:prstGeom prst="rect">
            <a:avLst/>
          </a:prstGeom>
          <a:noFill/>
          <a:ln>
            <a:noFill/>
          </a:ln>
        </p:spPr>
      </p:pic>
      <p:sp>
        <p:nvSpPr>
          <p:cNvPr id="448" name="Google Shape;448;p5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8"/>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59"/>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FDD35B"/>
                </a:solidFill>
                <a:latin typeface="Work Sans"/>
                <a:ea typeface="Work Sans"/>
                <a:cs typeface="Work Sans"/>
                <a:sym typeface="Work Sans"/>
              </a:rPr>
              <a:t>Yellow background</a:t>
            </a:r>
            <a:endParaRPr sz="2300">
              <a:solidFill>
                <a:srgbClr val="FDD35B"/>
              </a:solidFill>
              <a:latin typeface="Work Sans Regular"/>
              <a:ea typeface="Work Sans Regular"/>
              <a:cs typeface="Work Sans Regular"/>
              <a:sym typeface="Work Sans Regul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IH_BLUE-LOGO_1200x1200.png" id="459" name="Google Shape;459;p60"/>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34" name="Google Shape;134;p29"/>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30"/>
          <p:cNvSpPr txBox="1"/>
          <p:nvPr/>
        </p:nvSpPr>
        <p:spPr>
          <a:xfrm>
            <a:off x="647350" y="898625"/>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40" name="Google Shape;140;p30"/>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
        <p:nvSpPr>
          <p:cNvPr id="141" name="Google Shape;141;p30"/>
          <p:cNvSpPr txBox="1"/>
          <p:nvPr/>
        </p:nvSpPr>
        <p:spPr>
          <a:xfrm>
            <a:off x="837850" y="1477875"/>
            <a:ext cx="4179900" cy="30954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B45F06"/>
                </a:solidFill>
              </a:rPr>
              <a:t>Objectives / concerns</a:t>
            </a:r>
            <a:endParaRPr sz="1200" u="sng">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Switching to online --- concerned how this is going to go </a:t>
            </a:r>
            <a:endParaRPr sz="1200">
              <a:solidFill>
                <a:srgbClr val="B45F06"/>
              </a:solidFill>
            </a:endParaRPr>
          </a:p>
          <a:p>
            <a:pPr indent="0" lvl="0" marL="0" rtl="0" algn="l">
              <a:spcBef>
                <a:spcPts val="0"/>
              </a:spcBef>
              <a:spcAft>
                <a:spcPts val="0"/>
              </a:spcAft>
              <a:buNone/>
            </a:pPr>
            <a:r>
              <a:rPr lang="en" sz="1200">
                <a:solidFill>
                  <a:srgbClr val="B45F06"/>
                </a:solidFill>
              </a:rPr>
              <a:t>practicalities , working from home </a:t>
            </a:r>
            <a:endParaRPr sz="1200">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Query about the data clean project ?</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Working with python and ML - nervous about gaps in knowledge from first week - jupyter notebooks shared</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HAVING </a:t>
            </a:r>
            <a:endParaRPr sz="1200">
              <a:solidFill>
                <a:srgbClr val="B45F06"/>
              </a:solidFill>
            </a:endParaRPr>
          </a:p>
          <a:p>
            <a:pPr indent="0" lvl="0" marL="0" rtl="0" algn="l">
              <a:spcBef>
                <a:spcPts val="0"/>
              </a:spcBef>
              <a:spcAft>
                <a:spcPts val="0"/>
              </a:spcAft>
              <a:buNone/>
            </a:pPr>
            <a:r>
              <a:rPr lang="en" sz="1200">
                <a:solidFill>
                  <a:srgbClr val="B45F06"/>
                </a:solidFill>
              </a:rPr>
              <a:t>WINDOW FUNCTIONS </a:t>
            </a:r>
            <a:endParaRPr sz="1200">
              <a:solidFill>
                <a:srgbClr val="B45F0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47" name="Google Shape;147;p31"/>
          <p:cNvPicPr preferRelativeResize="0"/>
          <p:nvPr/>
        </p:nvPicPr>
        <p:blipFill>
          <a:blip r:embed="rId4">
            <a:alphaModFix/>
          </a:blip>
          <a:stretch>
            <a:fillRect/>
          </a:stretch>
        </p:blipFill>
        <p:spPr>
          <a:xfrm>
            <a:off x="0" y="50"/>
            <a:ext cx="9144000" cy="5143500"/>
          </a:xfrm>
          <a:prstGeom prst="rect">
            <a:avLst/>
          </a:prstGeom>
          <a:noFill/>
          <a:ln>
            <a:noFill/>
          </a:ln>
        </p:spPr>
      </p:pic>
      <p:sp>
        <p:nvSpPr>
          <p:cNvPr id="148" name="Google Shape;148;p31"/>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1"/>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2"/>
          <p:cNvSpPr/>
          <p:nvPr/>
        </p:nvSpPr>
        <p:spPr>
          <a:xfrm>
            <a:off x="3042950" y="334875"/>
            <a:ext cx="3058200" cy="4473600"/>
          </a:xfrm>
          <a:prstGeom prst="rect">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2"/>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56" name="Google Shape;156;p32"/>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57" name="Google Shape;157;p32"/>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58" name="Google Shape;158;p32"/>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59" name="Google Shape;159;p32"/>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60" name="Google Shape;160;p32"/>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Guide for Zoom learning</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Class NoticeBoard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Section</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Review challenge - Sian’s example,</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Students try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-mid morning break 20 mins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Bank data:</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Joins, LEFT, RIGHT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12:30- 1:30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61" name="Google Shape;161;p32"/>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62" name="Google Shape;162;p32"/>
          <p:cNvSpPr txBox="1"/>
          <p:nvPr/>
        </p:nvSpPr>
        <p:spPr>
          <a:xfrm>
            <a:off x="3206425" y="1758225"/>
            <a:ext cx="2694900" cy="29781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The Best of - class challenge from this morning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Keys, Cardinality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BOG - Planning a Join 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Joins - multiple tables (2+)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SQL </a:t>
            </a:r>
            <a:r>
              <a:rPr b="1" lang="en" sz="1000">
                <a:solidFill>
                  <a:srgbClr val="222222"/>
                </a:solidFill>
                <a:latin typeface="Montserrat"/>
                <a:ea typeface="Montserrat"/>
                <a:cs typeface="Montserrat"/>
                <a:sym typeface="Montserrat"/>
              </a:rPr>
              <a:t>Logical processing order review</a:t>
            </a:r>
            <a:endParaRPr b="1" sz="1000">
              <a:solidFill>
                <a:srgbClr val="22222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-Chair yoga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20 mins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163" name="Google Shape;163;p32"/>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16:00-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Catch up on UNIT 2 Labs 1-9</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and update missing submissions on student portal</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Logical processing order</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Lab SQL Join</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Stretch - Lab SQL Join multiple tables </a:t>
            </a:r>
            <a:r>
              <a:rPr b="1" i="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continue working on this morning’s review challenge with Python + SQL</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3"/>
          <p:cNvSpPr txBox="1"/>
          <p:nvPr/>
        </p:nvSpPr>
        <p:spPr>
          <a:xfrm>
            <a:off x="4842475" y="1165675"/>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Lets start with...</a:t>
            </a:r>
            <a:endParaRPr sz="3000">
              <a:solidFill>
                <a:srgbClr val="2DC5FA"/>
              </a:solidFill>
              <a:latin typeface="Work Sans Regular"/>
              <a:ea typeface="Work Sans Regular"/>
              <a:cs typeface="Work Sans Regular"/>
              <a:sym typeface="Work Sans Regular"/>
            </a:endParaRPr>
          </a:p>
        </p:txBody>
      </p:sp>
      <p:sp>
        <p:nvSpPr>
          <p:cNvPr id="169" name="Google Shape;169;p33"/>
          <p:cNvSpPr txBox="1"/>
          <p:nvPr/>
        </p:nvSpPr>
        <p:spPr>
          <a:xfrm>
            <a:off x="4784300" y="1780450"/>
            <a:ext cx="4011000" cy="265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200">
                <a:solidFill>
                  <a:srgbClr val="434343"/>
                </a:solidFill>
                <a:latin typeface="Work Sans Regular"/>
                <a:ea typeface="Work Sans Regular"/>
                <a:cs typeface="Work Sans Regular"/>
                <a:sym typeface="Work Sans Regular"/>
              </a:rPr>
              <a:t>REVIEW</a:t>
            </a:r>
            <a:endParaRPr sz="2200">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MariaDB online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Select a database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Launch jupyter notebook</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the DB via Python</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Create a dataframe from the DB using SQL queries and pandas</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Visualise the df in Python using Seaborn or MatplotLib </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Choose visualisation(s) which answer your data question(s)</a:t>
            </a:r>
            <a:endParaRPr>
              <a:solidFill>
                <a:srgbClr val="434343"/>
              </a:solidFill>
              <a:latin typeface="Work Sans Regular"/>
              <a:ea typeface="Work Sans Regular"/>
              <a:cs typeface="Work Sans Regular"/>
              <a:sym typeface="Work Sans Regular"/>
            </a:endParaRPr>
          </a:p>
        </p:txBody>
      </p:sp>
      <p:pic>
        <p:nvPicPr>
          <p:cNvPr id="170" name="Google Shape;170;p33"/>
          <p:cNvPicPr preferRelativeResize="0"/>
          <p:nvPr/>
        </p:nvPicPr>
        <p:blipFill>
          <a:blip r:embed="rId4">
            <a:alphaModFix/>
          </a:blip>
          <a:stretch>
            <a:fillRect/>
          </a:stretch>
        </p:blipFill>
        <p:spPr>
          <a:xfrm>
            <a:off x="660250" y="1165675"/>
            <a:ext cx="4124050" cy="27424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4"/>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Example : What are we trying to find out?</a:t>
            </a:r>
            <a:endParaRPr sz="2300">
              <a:solidFill>
                <a:srgbClr val="2DC5FA"/>
              </a:solidFill>
              <a:latin typeface="Work Sans Regular"/>
              <a:ea typeface="Work Sans Regular"/>
              <a:cs typeface="Work Sans Regular"/>
              <a:sym typeface="Work Sans Regular"/>
            </a:endParaRPr>
          </a:p>
        </p:txBody>
      </p:sp>
      <p:sp>
        <p:nvSpPr>
          <p:cNvPr id="176" name="Google Shape;176;p34"/>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World database contains information about 239 countries</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We want to see the density of the population per sq km </a:t>
            </a:r>
            <a:endParaRPr sz="1800">
              <a:solidFill>
                <a:srgbClr val="434343"/>
              </a:solidFill>
              <a:latin typeface="Work Sans Regular"/>
              <a:ea typeface="Work Sans Regular"/>
              <a:cs typeface="Work Sans Regular"/>
              <a:sym typeface="Work Sans Regular"/>
            </a:endParaRPr>
          </a:p>
          <a:p>
            <a:pPr indent="0" lvl="0" marL="45720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What are the top 25 most dense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Excluding any zero/unknown values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What are the capitals of those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Which capitals have the biggest proportion of the country population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we reasonably infer capital city population based on country population density?</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